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44"/>
  </p:notesMasterIdLst>
  <p:sldIdLst>
    <p:sldId id="257" r:id="rId2"/>
    <p:sldId id="258" r:id="rId3"/>
    <p:sldId id="259" r:id="rId4"/>
    <p:sldId id="260" r:id="rId5"/>
    <p:sldId id="261" r:id="rId6"/>
    <p:sldId id="262" r:id="rId7"/>
    <p:sldId id="263" r:id="rId8"/>
    <p:sldId id="264" r:id="rId9"/>
    <p:sldId id="265" r:id="rId10"/>
    <p:sldId id="271" r:id="rId11"/>
    <p:sldId id="266" r:id="rId12"/>
    <p:sldId id="269" r:id="rId13"/>
    <p:sldId id="272" r:id="rId14"/>
    <p:sldId id="268" r:id="rId15"/>
    <p:sldId id="273" r:id="rId16"/>
    <p:sldId id="270" r:id="rId17"/>
    <p:sldId id="275" r:id="rId18"/>
    <p:sldId id="276" r:id="rId19"/>
    <p:sldId id="300" r:id="rId20"/>
    <p:sldId id="277" r:id="rId21"/>
    <p:sldId id="281" r:id="rId22"/>
    <p:sldId id="278" r:id="rId23"/>
    <p:sldId id="279" r:id="rId24"/>
    <p:sldId id="282" r:id="rId25"/>
    <p:sldId id="283" r:id="rId26"/>
    <p:sldId id="284" r:id="rId27"/>
    <p:sldId id="285" r:id="rId28"/>
    <p:sldId id="286" r:id="rId29"/>
    <p:sldId id="287" r:id="rId30"/>
    <p:sldId id="289" r:id="rId31"/>
    <p:sldId id="290" r:id="rId32"/>
    <p:sldId id="280" r:id="rId33"/>
    <p:sldId id="291" r:id="rId34"/>
    <p:sldId id="292" r:id="rId35"/>
    <p:sldId id="293" r:id="rId36"/>
    <p:sldId id="294" r:id="rId37"/>
    <p:sldId id="295" r:id="rId38"/>
    <p:sldId id="296" r:id="rId39"/>
    <p:sldId id="297" r:id="rId40"/>
    <p:sldId id="298" r:id="rId41"/>
    <p:sldId id="299" r:id="rId42"/>
    <p:sldId id="288"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1685C2-97E4-4104-9F83-B8A689BB5276}"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7471BAA0-A14A-4175-8BF0-89989E534C7A}">
      <dgm:prSet phldrT="[Text]" custT="1"/>
      <dgm:spPr>
        <a:solidFill>
          <a:srgbClr val="FF0000"/>
        </a:solidFill>
      </dgm:spPr>
      <dgm:t>
        <a:bodyPr/>
        <a:lstStyle/>
        <a:p>
          <a:r>
            <a:rPr lang="en-US" sz="3200" dirty="0" smtClean="0"/>
            <a:t>Sun E</a:t>
          </a:r>
        </a:p>
        <a:p>
          <a:r>
            <a:rPr lang="en-US" sz="2400" dirty="0" smtClean="0"/>
            <a:t>(radiant)</a:t>
          </a:r>
          <a:endParaRPr lang="en-US" sz="2400" dirty="0"/>
        </a:p>
      </dgm:t>
    </dgm:pt>
    <dgm:pt modelId="{70D6B7FF-B8EA-42CC-AA49-C7142E8E0CD6}" type="parTrans" cxnId="{7CA58FAA-94BA-4D61-AA51-57BC877D4501}">
      <dgm:prSet/>
      <dgm:spPr/>
      <dgm:t>
        <a:bodyPr/>
        <a:lstStyle/>
        <a:p>
          <a:endParaRPr lang="en-US"/>
        </a:p>
      </dgm:t>
    </dgm:pt>
    <dgm:pt modelId="{099CD278-BCDA-4F7A-A9D8-9CAF5BABCAD1}" type="sibTrans" cxnId="{7CA58FAA-94BA-4D61-AA51-57BC877D4501}">
      <dgm:prSet/>
      <dgm:spPr/>
      <dgm:t>
        <a:bodyPr/>
        <a:lstStyle/>
        <a:p>
          <a:endParaRPr lang="en-US"/>
        </a:p>
      </dgm:t>
    </dgm:pt>
    <dgm:pt modelId="{D9943F09-CC63-40D5-B827-DAD7C8461BE8}">
      <dgm:prSet phldrT="[Text]"/>
      <dgm:spPr/>
      <dgm:t>
        <a:bodyPr/>
        <a:lstStyle/>
        <a:p>
          <a:r>
            <a:rPr lang="en-US" dirty="0" smtClean="0"/>
            <a:t>Plants</a:t>
          </a:r>
        </a:p>
        <a:p>
          <a:r>
            <a:rPr lang="en-US" dirty="0" smtClean="0"/>
            <a:t>(</a:t>
          </a:r>
          <a:r>
            <a:rPr lang="en-US" dirty="0" err="1" smtClean="0"/>
            <a:t>autotrophs</a:t>
          </a:r>
          <a:r>
            <a:rPr lang="en-US" dirty="0" smtClean="0"/>
            <a:t>)</a:t>
          </a:r>
        </a:p>
      </dgm:t>
    </dgm:pt>
    <dgm:pt modelId="{29831D8C-A09C-43FF-B85C-AB67B5CFF3B8}" type="parTrans" cxnId="{78DC5657-19E8-4DB4-96D6-696DC3633D5F}">
      <dgm:prSet/>
      <dgm:spPr/>
      <dgm:t>
        <a:bodyPr/>
        <a:lstStyle/>
        <a:p>
          <a:endParaRPr lang="en-US"/>
        </a:p>
      </dgm:t>
    </dgm:pt>
    <dgm:pt modelId="{126DF412-64E8-48ED-A4ED-AB54C2C96456}" type="sibTrans" cxnId="{78DC5657-19E8-4DB4-96D6-696DC3633D5F}">
      <dgm:prSet/>
      <dgm:spPr/>
      <dgm:t>
        <a:bodyPr/>
        <a:lstStyle/>
        <a:p>
          <a:endParaRPr lang="en-US"/>
        </a:p>
      </dgm:t>
    </dgm:pt>
    <dgm:pt modelId="{99005FFB-D585-4220-A048-55857DCF8D35}">
      <dgm:prSet phldrT="[Text]"/>
      <dgm:spPr/>
      <dgm:t>
        <a:bodyPr/>
        <a:lstStyle/>
        <a:p>
          <a:r>
            <a:rPr lang="en-US" dirty="0" smtClean="0"/>
            <a:t>Animals</a:t>
          </a:r>
        </a:p>
        <a:p>
          <a:r>
            <a:rPr lang="en-US" dirty="0" smtClean="0"/>
            <a:t>(</a:t>
          </a:r>
          <a:r>
            <a:rPr lang="en-US" dirty="0" err="1" smtClean="0"/>
            <a:t>heterotrophs</a:t>
          </a:r>
          <a:r>
            <a:rPr lang="en-US" dirty="0" smtClean="0"/>
            <a:t>)</a:t>
          </a:r>
          <a:endParaRPr lang="en-US" dirty="0"/>
        </a:p>
      </dgm:t>
    </dgm:pt>
    <dgm:pt modelId="{C4B3C926-D679-4909-AF7C-F6C0505E9B53}" type="parTrans" cxnId="{21D71DDC-146A-4AE0-9066-43D3E8A52522}">
      <dgm:prSet/>
      <dgm:spPr/>
      <dgm:t>
        <a:bodyPr/>
        <a:lstStyle/>
        <a:p>
          <a:endParaRPr lang="en-US"/>
        </a:p>
      </dgm:t>
    </dgm:pt>
    <dgm:pt modelId="{58BB1326-3726-4CEA-A9D6-CD0BE7995EA4}" type="sibTrans" cxnId="{21D71DDC-146A-4AE0-9066-43D3E8A52522}">
      <dgm:prSet/>
      <dgm:spPr/>
      <dgm:t>
        <a:bodyPr/>
        <a:lstStyle/>
        <a:p>
          <a:endParaRPr lang="en-US"/>
        </a:p>
      </dgm:t>
    </dgm:pt>
    <dgm:pt modelId="{ABCECD7A-6D2C-4B54-9A74-34FE81AE973F}">
      <dgm:prSet phldrT="[Text]" custT="1"/>
      <dgm:spPr>
        <a:solidFill>
          <a:srgbClr val="FF0000"/>
        </a:solidFill>
      </dgm:spPr>
      <dgm:t>
        <a:bodyPr/>
        <a:lstStyle/>
        <a:p>
          <a:r>
            <a:rPr lang="en-US" sz="2800" dirty="0" smtClean="0"/>
            <a:t>Heat E</a:t>
          </a:r>
        </a:p>
        <a:p>
          <a:r>
            <a:rPr lang="en-US" sz="2400" dirty="0" smtClean="0"/>
            <a:t>(thermal)</a:t>
          </a:r>
        </a:p>
      </dgm:t>
    </dgm:pt>
    <dgm:pt modelId="{34050473-047B-4542-A175-D2F30E8DB105}" type="parTrans" cxnId="{B558EE81-16D7-49A3-B0E4-5401117AA518}">
      <dgm:prSet/>
      <dgm:spPr/>
      <dgm:t>
        <a:bodyPr/>
        <a:lstStyle/>
        <a:p>
          <a:endParaRPr lang="en-US"/>
        </a:p>
      </dgm:t>
    </dgm:pt>
    <dgm:pt modelId="{51402366-F6A6-4BC3-9B20-234ECDA587DC}" type="sibTrans" cxnId="{B558EE81-16D7-49A3-B0E4-5401117AA518}">
      <dgm:prSet/>
      <dgm:spPr/>
      <dgm:t>
        <a:bodyPr/>
        <a:lstStyle/>
        <a:p>
          <a:endParaRPr lang="en-US"/>
        </a:p>
      </dgm:t>
    </dgm:pt>
    <dgm:pt modelId="{B78F5CDC-1063-412D-91B4-4D818000EBF9}" type="pres">
      <dgm:prSet presAssocID="{9C1685C2-97E4-4104-9F83-B8A689BB5276}" presName="CompostProcess" presStyleCnt="0">
        <dgm:presLayoutVars>
          <dgm:dir/>
          <dgm:resizeHandles val="exact"/>
        </dgm:presLayoutVars>
      </dgm:prSet>
      <dgm:spPr/>
      <dgm:t>
        <a:bodyPr/>
        <a:lstStyle/>
        <a:p>
          <a:endParaRPr lang="en-US"/>
        </a:p>
      </dgm:t>
    </dgm:pt>
    <dgm:pt modelId="{1CED4EEB-366B-4034-8B87-2EE7D79EABB5}" type="pres">
      <dgm:prSet presAssocID="{9C1685C2-97E4-4104-9F83-B8A689BB5276}" presName="arrow" presStyleLbl="bgShp" presStyleIdx="0" presStyleCnt="1"/>
      <dgm:spPr/>
    </dgm:pt>
    <dgm:pt modelId="{080325F8-5932-458A-9687-0FF14CD25E04}" type="pres">
      <dgm:prSet presAssocID="{9C1685C2-97E4-4104-9F83-B8A689BB5276}" presName="linearProcess" presStyleCnt="0"/>
      <dgm:spPr/>
    </dgm:pt>
    <dgm:pt modelId="{266C0162-CEC4-4E29-99C0-C833DB429D9B}" type="pres">
      <dgm:prSet presAssocID="{7471BAA0-A14A-4175-8BF0-89989E534C7A}" presName="textNode" presStyleLbl="node1" presStyleIdx="0" presStyleCnt="4">
        <dgm:presLayoutVars>
          <dgm:bulletEnabled val="1"/>
        </dgm:presLayoutVars>
      </dgm:prSet>
      <dgm:spPr/>
      <dgm:t>
        <a:bodyPr/>
        <a:lstStyle/>
        <a:p>
          <a:endParaRPr lang="en-US"/>
        </a:p>
      </dgm:t>
    </dgm:pt>
    <dgm:pt modelId="{B98F2F3E-5492-484E-A636-B2E9CB090722}" type="pres">
      <dgm:prSet presAssocID="{099CD278-BCDA-4F7A-A9D8-9CAF5BABCAD1}" presName="sibTrans" presStyleCnt="0"/>
      <dgm:spPr/>
    </dgm:pt>
    <dgm:pt modelId="{F229B806-8927-4AD5-835D-431A358A6C21}" type="pres">
      <dgm:prSet presAssocID="{D9943F09-CC63-40D5-B827-DAD7C8461BE8}" presName="textNode" presStyleLbl="node1" presStyleIdx="1" presStyleCnt="4">
        <dgm:presLayoutVars>
          <dgm:bulletEnabled val="1"/>
        </dgm:presLayoutVars>
      </dgm:prSet>
      <dgm:spPr/>
      <dgm:t>
        <a:bodyPr/>
        <a:lstStyle/>
        <a:p>
          <a:endParaRPr lang="en-US"/>
        </a:p>
      </dgm:t>
    </dgm:pt>
    <dgm:pt modelId="{3BCE31B1-E6D0-4D18-9A33-E2FE6855C494}" type="pres">
      <dgm:prSet presAssocID="{126DF412-64E8-48ED-A4ED-AB54C2C96456}" presName="sibTrans" presStyleCnt="0"/>
      <dgm:spPr/>
    </dgm:pt>
    <dgm:pt modelId="{F6FC0FEA-40F8-49B8-9E0A-52FD7DF7DEB9}" type="pres">
      <dgm:prSet presAssocID="{99005FFB-D585-4220-A048-55857DCF8D35}" presName="textNode" presStyleLbl="node1" presStyleIdx="2" presStyleCnt="4">
        <dgm:presLayoutVars>
          <dgm:bulletEnabled val="1"/>
        </dgm:presLayoutVars>
      </dgm:prSet>
      <dgm:spPr/>
      <dgm:t>
        <a:bodyPr/>
        <a:lstStyle/>
        <a:p>
          <a:endParaRPr lang="en-US"/>
        </a:p>
      </dgm:t>
    </dgm:pt>
    <dgm:pt modelId="{D91E0C63-C2E5-4544-86D1-361972615FE2}" type="pres">
      <dgm:prSet presAssocID="{58BB1326-3726-4CEA-A9D6-CD0BE7995EA4}" presName="sibTrans" presStyleCnt="0"/>
      <dgm:spPr/>
    </dgm:pt>
    <dgm:pt modelId="{3B403968-EA05-485B-9CD9-96AC3EB13B2B}" type="pres">
      <dgm:prSet presAssocID="{ABCECD7A-6D2C-4B54-9A74-34FE81AE973F}" presName="textNode" presStyleLbl="node1" presStyleIdx="3" presStyleCnt="4">
        <dgm:presLayoutVars>
          <dgm:bulletEnabled val="1"/>
        </dgm:presLayoutVars>
      </dgm:prSet>
      <dgm:spPr/>
      <dgm:t>
        <a:bodyPr/>
        <a:lstStyle/>
        <a:p>
          <a:endParaRPr lang="en-US"/>
        </a:p>
      </dgm:t>
    </dgm:pt>
  </dgm:ptLst>
  <dgm:cxnLst>
    <dgm:cxn modelId="{7CA58FAA-94BA-4D61-AA51-57BC877D4501}" srcId="{9C1685C2-97E4-4104-9F83-B8A689BB5276}" destId="{7471BAA0-A14A-4175-8BF0-89989E534C7A}" srcOrd="0" destOrd="0" parTransId="{70D6B7FF-B8EA-42CC-AA49-C7142E8E0CD6}" sibTransId="{099CD278-BCDA-4F7A-A9D8-9CAF5BABCAD1}"/>
    <dgm:cxn modelId="{21D71DDC-146A-4AE0-9066-43D3E8A52522}" srcId="{9C1685C2-97E4-4104-9F83-B8A689BB5276}" destId="{99005FFB-D585-4220-A048-55857DCF8D35}" srcOrd="2" destOrd="0" parTransId="{C4B3C926-D679-4909-AF7C-F6C0505E9B53}" sibTransId="{58BB1326-3726-4CEA-A9D6-CD0BE7995EA4}"/>
    <dgm:cxn modelId="{B9687EB6-E9E6-42CF-84B8-9CA496401FFD}" type="presOf" srcId="{9C1685C2-97E4-4104-9F83-B8A689BB5276}" destId="{B78F5CDC-1063-412D-91B4-4D818000EBF9}" srcOrd="0" destOrd="0" presId="urn:microsoft.com/office/officeart/2005/8/layout/hProcess9"/>
    <dgm:cxn modelId="{70953133-AED8-4E68-B4A2-AF99DF4C0949}" type="presOf" srcId="{99005FFB-D585-4220-A048-55857DCF8D35}" destId="{F6FC0FEA-40F8-49B8-9E0A-52FD7DF7DEB9}" srcOrd="0" destOrd="0" presId="urn:microsoft.com/office/officeart/2005/8/layout/hProcess9"/>
    <dgm:cxn modelId="{B558EE81-16D7-49A3-B0E4-5401117AA518}" srcId="{9C1685C2-97E4-4104-9F83-B8A689BB5276}" destId="{ABCECD7A-6D2C-4B54-9A74-34FE81AE973F}" srcOrd="3" destOrd="0" parTransId="{34050473-047B-4542-A175-D2F30E8DB105}" sibTransId="{51402366-F6A6-4BC3-9B20-234ECDA587DC}"/>
    <dgm:cxn modelId="{750EBD78-4265-4867-B5BE-9EB70BA5FEA2}" type="presOf" srcId="{D9943F09-CC63-40D5-B827-DAD7C8461BE8}" destId="{F229B806-8927-4AD5-835D-431A358A6C21}" srcOrd="0" destOrd="0" presId="urn:microsoft.com/office/officeart/2005/8/layout/hProcess9"/>
    <dgm:cxn modelId="{85C532CF-511C-4FA7-A193-9F8BEEB28974}" type="presOf" srcId="{7471BAA0-A14A-4175-8BF0-89989E534C7A}" destId="{266C0162-CEC4-4E29-99C0-C833DB429D9B}" srcOrd="0" destOrd="0" presId="urn:microsoft.com/office/officeart/2005/8/layout/hProcess9"/>
    <dgm:cxn modelId="{78DC5657-19E8-4DB4-96D6-696DC3633D5F}" srcId="{9C1685C2-97E4-4104-9F83-B8A689BB5276}" destId="{D9943F09-CC63-40D5-B827-DAD7C8461BE8}" srcOrd="1" destOrd="0" parTransId="{29831D8C-A09C-43FF-B85C-AB67B5CFF3B8}" sibTransId="{126DF412-64E8-48ED-A4ED-AB54C2C96456}"/>
    <dgm:cxn modelId="{A68B7A9C-92F6-4E62-A3DA-10C918B0B92E}" type="presOf" srcId="{ABCECD7A-6D2C-4B54-9A74-34FE81AE973F}" destId="{3B403968-EA05-485B-9CD9-96AC3EB13B2B}" srcOrd="0" destOrd="0" presId="urn:microsoft.com/office/officeart/2005/8/layout/hProcess9"/>
    <dgm:cxn modelId="{C20AADC7-3A8D-4277-ACE3-0BC220D6D66C}" type="presParOf" srcId="{B78F5CDC-1063-412D-91B4-4D818000EBF9}" destId="{1CED4EEB-366B-4034-8B87-2EE7D79EABB5}" srcOrd="0" destOrd="0" presId="urn:microsoft.com/office/officeart/2005/8/layout/hProcess9"/>
    <dgm:cxn modelId="{52A65CBC-8A51-4D8B-BE2C-4EDC77BF3789}" type="presParOf" srcId="{B78F5CDC-1063-412D-91B4-4D818000EBF9}" destId="{080325F8-5932-458A-9687-0FF14CD25E04}" srcOrd="1" destOrd="0" presId="urn:microsoft.com/office/officeart/2005/8/layout/hProcess9"/>
    <dgm:cxn modelId="{9C37EE8E-5AA4-4F63-ACAF-EAE034501304}" type="presParOf" srcId="{080325F8-5932-458A-9687-0FF14CD25E04}" destId="{266C0162-CEC4-4E29-99C0-C833DB429D9B}" srcOrd="0" destOrd="0" presId="urn:microsoft.com/office/officeart/2005/8/layout/hProcess9"/>
    <dgm:cxn modelId="{A2521745-1F92-4E8A-83C9-0C552E83972A}" type="presParOf" srcId="{080325F8-5932-458A-9687-0FF14CD25E04}" destId="{B98F2F3E-5492-484E-A636-B2E9CB090722}" srcOrd="1" destOrd="0" presId="urn:microsoft.com/office/officeart/2005/8/layout/hProcess9"/>
    <dgm:cxn modelId="{CB447810-4A57-444B-A104-47A9A998EC5B}" type="presParOf" srcId="{080325F8-5932-458A-9687-0FF14CD25E04}" destId="{F229B806-8927-4AD5-835D-431A358A6C21}" srcOrd="2" destOrd="0" presId="urn:microsoft.com/office/officeart/2005/8/layout/hProcess9"/>
    <dgm:cxn modelId="{4FA7B23B-333C-4D07-9552-3476F2ED3087}" type="presParOf" srcId="{080325F8-5932-458A-9687-0FF14CD25E04}" destId="{3BCE31B1-E6D0-4D18-9A33-E2FE6855C494}" srcOrd="3" destOrd="0" presId="urn:microsoft.com/office/officeart/2005/8/layout/hProcess9"/>
    <dgm:cxn modelId="{9A86CFC8-48A9-4CAA-A7F9-AB3BAE61D4CC}" type="presParOf" srcId="{080325F8-5932-458A-9687-0FF14CD25E04}" destId="{F6FC0FEA-40F8-49B8-9E0A-52FD7DF7DEB9}" srcOrd="4" destOrd="0" presId="urn:microsoft.com/office/officeart/2005/8/layout/hProcess9"/>
    <dgm:cxn modelId="{966327A9-A794-411F-9589-DAB447D030C5}" type="presParOf" srcId="{080325F8-5932-458A-9687-0FF14CD25E04}" destId="{D91E0C63-C2E5-4544-86D1-361972615FE2}" srcOrd="5" destOrd="0" presId="urn:microsoft.com/office/officeart/2005/8/layout/hProcess9"/>
    <dgm:cxn modelId="{3E5348A1-93DE-46E1-AA3C-4245B67C3617}" type="presParOf" srcId="{080325F8-5932-458A-9687-0FF14CD25E04}" destId="{3B403968-EA05-485B-9CD9-96AC3EB13B2B}" srcOrd="6"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CED4EEB-366B-4034-8B87-2EE7D79EABB5}">
      <dsp:nvSpPr>
        <dsp:cNvPr id="0" name=""/>
        <dsp:cNvSpPr/>
      </dsp:nvSpPr>
      <dsp:spPr>
        <a:xfrm>
          <a:off x="622934" y="0"/>
          <a:ext cx="7059930" cy="38862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6C0162-CEC4-4E29-99C0-C833DB429D9B}">
      <dsp:nvSpPr>
        <dsp:cNvPr id="0" name=""/>
        <dsp:cNvSpPr/>
      </dsp:nvSpPr>
      <dsp:spPr>
        <a:xfrm>
          <a:off x="1774" y="1165860"/>
          <a:ext cx="1954656" cy="1554480"/>
        </a:xfrm>
        <a:prstGeom prst="round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Sun E</a:t>
          </a:r>
        </a:p>
        <a:p>
          <a:pPr lvl="0" algn="ctr" defTabSz="1422400">
            <a:lnSpc>
              <a:spcPct val="90000"/>
            </a:lnSpc>
            <a:spcBef>
              <a:spcPct val="0"/>
            </a:spcBef>
            <a:spcAft>
              <a:spcPct val="35000"/>
            </a:spcAft>
          </a:pPr>
          <a:r>
            <a:rPr lang="en-US" sz="2400" kern="1200" dirty="0" smtClean="0"/>
            <a:t>(radiant)</a:t>
          </a:r>
          <a:endParaRPr lang="en-US" sz="2400" kern="1200" dirty="0"/>
        </a:p>
      </dsp:txBody>
      <dsp:txXfrm>
        <a:off x="1774" y="1165860"/>
        <a:ext cx="1954656" cy="1554480"/>
      </dsp:txXfrm>
    </dsp:sp>
    <dsp:sp modelId="{F229B806-8927-4AD5-835D-431A358A6C21}">
      <dsp:nvSpPr>
        <dsp:cNvPr id="0" name=""/>
        <dsp:cNvSpPr/>
      </dsp:nvSpPr>
      <dsp:spPr>
        <a:xfrm>
          <a:off x="2117639" y="1165860"/>
          <a:ext cx="1954656" cy="15544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Plants</a:t>
          </a:r>
        </a:p>
        <a:p>
          <a:pPr lvl="0" algn="ctr" defTabSz="933450">
            <a:lnSpc>
              <a:spcPct val="90000"/>
            </a:lnSpc>
            <a:spcBef>
              <a:spcPct val="0"/>
            </a:spcBef>
            <a:spcAft>
              <a:spcPct val="35000"/>
            </a:spcAft>
          </a:pPr>
          <a:r>
            <a:rPr lang="en-US" sz="2100" kern="1200" dirty="0" smtClean="0"/>
            <a:t>(</a:t>
          </a:r>
          <a:r>
            <a:rPr lang="en-US" sz="2100" kern="1200" dirty="0" err="1" smtClean="0"/>
            <a:t>autotrophs</a:t>
          </a:r>
          <a:r>
            <a:rPr lang="en-US" sz="2100" kern="1200" dirty="0" smtClean="0"/>
            <a:t>)</a:t>
          </a:r>
        </a:p>
      </dsp:txBody>
      <dsp:txXfrm>
        <a:off x="2117639" y="1165860"/>
        <a:ext cx="1954656" cy="1554480"/>
      </dsp:txXfrm>
    </dsp:sp>
    <dsp:sp modelId="{F6FC0FEA-40F8-49B8-9E0A-52FD7DF7DEB9}">
      <dsp:nvSpPr>
        <dsp:cNvPr id="0" name=""/>
        <dsp:cNvSpPr/>
      </dsp:nvSpPr>
      <dsp:spPr>
        <a:xfrm>
          <a:off x="4233504" y="1165860"/>
          <a:ext cx="1954656" cy="15544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Animals</a:t>
          </a:r>
        </a:p>
        <a:p>
          <a:pPr lvl="0" algn="ctr" defTabSz="933450">
            <a:lnSpc>
              <a:spcPct val="90000"/>
            </a:lnSpc>
            <a:spcBef>
              <a:spcPct val="0"/>
            </a:spcBef>
            <a:spcAft>
              <a:spcPct val="35000"/>
            </a:spcAft>
          </a:pPr>
          <a:r>
            <a:rPr lang="en-US" sz="2100" kern="1200" dirty="0" smtClean="0"/>
            <a:t>(</a:t>
          </a:r>
          <a:r>
            <a:rPr lang="en-US" sz="2100" kern="1200" dirty="0" err="1" smtClean="0"/>
            <a:t>heterotrophs</a:t>
          </a:r>
          <a:r>
            <a:rPr lang="en-US" sz="2100" kern="1200" dirty="0" smtClean="0"/>
            <a:t>)</a:t>
          </a:r>
          <a:endParaRPr lang="en-US" sz="2100" kern="1200" dirty="0"/>
        </a:p>
      </dsp:txBody>
      <dsp:txXfrm>
        <a:off x="4233504" y="1165860"/>
        <a:ext cx="1954656" cy="1554480"/>
      </dsp:txXfrm>
    </dsp:sp>
    <dsp:sp modelId="{3B403968-EA05-485B-9CD9-96AC3EB13B2B}">
      <dsp:nvSpPr>
        <dsp:cNvPr id="0" name=""/>
        <dsp:cNvSpPr/>
      </dsp:nvSpPr>
      <dsp:spPr>
        <a:xfrm>
          <a:off x="6349369" y="1165860"/>
          <a:ext cx="1954656" cy="1554480"/>
        </a:xfrm>
        <a:prstGeom prst="round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Heat E</a:t>
          </a:r>
        </a:p>
        <a:p>
          <a:pPr lvl="0" algn="ctr" defTabSz="1244600">
            <a:lnSpc>
              <a:spcPct val="90000"/>
            </a:lnSpc>
            <a:spcBef>
              <a:spcPct val="0"/>
            </a:spcBef>
            <a:spcAft>
              <a:spcPct val="35000"/>
            </a:spcAft>
          </a:pPr>
          <a:r>
            <a:rPr lang="en-US" sz="2400" kern="1200" dirty="0" smtClean="0"/>
            <a:t>(thermal)</a:t>
          </a:r>
        </a:p>
      </dsp:txBody>
      <dsp:txXfrm>
        <a:off x="6349369" y="1165860"/>
        <a:ext cx="1954656" cy="155448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B66DDA-8ACB-4B75-A6B6-C35FBD820EF3}" type="datetimeFigureOut">
              <a:rPr lang="en-US" smtClean="0"/>
              <a:t>2/14/2012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F30CF3-2425-4438-9239-78D8BF42778C}"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CB9A51-6B00-4765-9563-635765CBD581}"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DC434E50-D5C8-498E-9412-EDC8189C7AAD}" type="datetimeFigureOut">
              <a:rPr lang="en-US" smtClean="0"/>
              <a:t>2/14/2012</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E901DB59-E539-4590-9785-7097A07728B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434E50-D5C8-498E-9412-EDC8189C7AAD}" type="datetimeFigureOut">
              <a:rPr lang="en-US" smtClean="0"/>
              <a:t>2/14/2012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01DB59-E539-4590-9785-7097A07728B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434E50-D5C8-498E-9412-EDC8189C7AAD}" type="datetimeFigureOut">
              <a:rPr lang="en-US" smtClean="0"/>
              <a:t>2/14/2012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01DB59-E539-4590-9785-7097A07728B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C434E50-D5C8-498E-9412-EDC8189C7AAD}" type="datetimeFigureOut">
              <a:rPr lang="en-US" smtClean="0"/>
              <a:t>2/14/2012</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E901DB59-E539-4590-9785-7097A07728B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DC434E50-D5C8-498E-9412-EDC8189C7AAD}" type="datetimeFigureOut">
              <a:rPr lang="en-US" smtClean="0"/>
              <a:t>2/14/2012</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901DB59-E539-4590-9785-7097A07728B7}"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DC434E50-D5C8-498E-9412-EDC8189C7AAD}" type="datetimeFigureOut">
              <a:rPr lang="en-US" smtClean="0"/>
              <a:t>2/14/2012</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E901DB59-E539-4590-9785-7097A07728B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DC434E50-D5C8-498E-9412-EDC8189C7AAD}" type="datetimeFigureOut">
              <a:rPr lang="en-US" smtClean="0"/>
              <a:t>2/14/2012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E901DB59-E539-4590-9785-7097A07728B7}"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C434E50-D5C8-498E-9412-EDC8189C7AAD}" type="datetimeFigureOut">
              <a:rPr lang="en-US" smtClean="0"/>
              <a:t>2/14/2012</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01DB59-E539-4590-9785-7097A07728B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C434E50-D5C8-498E-9412-EDC8189C7AAD}" type="datetimeFigureOut">
              <a:rPr lang="en-US" smtClean="0"/>
              <a:t>2/14/2012</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01DB59-E539-4590-9785-7097A07728B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C434E50-D5C8-498E-9412-EDC8189C7AAD}" type="datetimeFigureOut">
              <a:rPr lang="en-US" smtClean="0"/>
              <a:t>2/14/2012</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01DB59-E539-4590-9785-7097A07728B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DC434E50-D5C8-498E-9412-EDC8189C7AAD}" type="datetimeFigureOut">
              <a:rPr lang="en-US" smtClean="0"/>
              <a:t>2/14/2012</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E901DB59-E539-4590-9785-7097A07728B7}"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C434E50-D5C8-498E-9412-EDC8189C7AAD}" type="datetimeFigureOut">
              <a:rPr lang="en-US" smtClean="0"/>
              <a:t>2/14/2012</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E901DB59-E539-4590-9785-7097A07728B7}"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en.wikipedia.org/wiki/File:Auto-and_heterotrophs.pn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sucrose%20transport.mp4"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hyperlink" Target="Photosynthesis/Xylem.mp4"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Photosynthesis/Photosynthesis%20song%20new%20and%20complete%20version.mp4"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Photosynthesis/Plant%20Breathing%20Mechanism%20Discovered.mp4"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Photosynthesis/Transpiration.mp4"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Photosynthesis/Phloem%20Loading.mp4"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20.jpeg"/></Relationships>
</file>

<file path=ppt/slides/_rels/slide3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21.jpeg"/></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1.jpeg"/><Relationship Id="rId1" Type="http://schemas.openxmlformats.org/officeDocument/2006/relationships/slideLayout" Target="../slideLayouts/slideLayout6.xml"/><Relationship Id="rId5" Type="http://schemas.openxmlformats.org/officeDocument/2006/relationships/image" Target="../media/image22.png"/><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1.jpeg"/><Relationship Id="rId1" Type="http://schemas.openxmlformats.org/officeDocument/2006/relationships/slideLayout" Target="../slideLayouts/slideLayout6.xml"/><Relationship Id="rId5" Type="http://schemas.openxmlformats.org/officeDocument/2006/relationships/image" Target="../media/image22.png"/><Relationship Id="rId4" Type="http://schemas.openxmlformats.org/officeDocument/2006/relationships/image" Target="../media/image18.png"/></Relationships>
</file>

<file path=ppt/slides/_rels/slide4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video" Target="file:///\\jhs-sv01\HOME\Staff\john.gorby\My%20Documents\Jacobs%20Teaching%20Folder\Biology\Photosynthesis%20Cellular%20Respiration\Systems%20and%20Cellular%20Respiration\Photosynthesis.asf" TargetMode="External"/></Relationships>
</file>

<file path=ppt/slides/_rels/slide4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Energy and the Cell</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freewebs.com/guitarshredder/energy%20flow.bmp"/>
          <p:cNvPicPr>
            <a:picLocks noChangeAspect="1" noChangeArrowheads="1"/>
          </p:cNvPicPr>
          <p:nvPr/>
        </p:nvPicPr>
        <p:blipFill>
          <a:blip r:embed="rId2" cstate="print"/>
          <a:srcRect/>
          <a:stretch>
            <a:fillRect/>
          </a:stretch>
        </p:blipFill>
        <p:spPr bwMode="auto">
          <a:xfrm>
            <a:off x="186667" y="838200"/>
            <a:ext cx="8792308" cy="4953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Matter v. Energy</a:t>
            </a:r>
            <a:endParaRPr lang="en-US" dirty="0"/>
          </a:p>
        </p:txBody>
      </p:sp>
      <p:sp>
        <p:nvSpPr>
          <p:cNvPr id="2" name="Content Placeholder 1"/>
          <p:cNvSpPr>
            <a:spLocks noGrp="1"/>
          </p:cNvSpPr>
          <p:nvPr>
            <p:ph idx="1"/>
          </p:nvPr>
        </p:nvSpPr>
        <p:spPr/>
        <p:txBody>
          <a:bodyPr/>
          <a:lstStyle/>
          <a:p>
            <a:pPr>
              <a:buNone/>
            </a:pPr>
            <a:r>
              <a:rPr lang="en-US" dirty="0" smtClean="0"/>
              <a:t>Energy flows through the environment</a:t>
            </a:r>
          </a:p>
          <a:p>
            <a:pPr>
              <a:buNone/>
            </a:pPr>
            <a:endParaRPr lang="en-US" dirty="0" smtClean="0"/>
          </a:p>
          <a:p>
            <a:pPr>
              <a:buNone/>
            </a:pPr>
            <a:endParaRPr lang="en-US" dirty="0" smtClean="0"/>
          </a:p>
        </p:txBody>
      </p:sp>
      <p:graphicFrame>
        <p:nvGraphicFramePr>
          <p:cNvPr id="4" name="Diagram 3"/>
          <p:cNvGraphicFramePr/>
          <p:nvPr/>
        </p:nvGraphicFramePr>
        <p:xfrm>
          <a:off x="533400" y="2057400"/>
          <a:ext cx="8305800" cy="3886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2971800" y="3200400"/>
            <a:ext cx="3505200" cy="461665"/>
          </a:xfrm>
          <a:prstGeom prst="rect">
            <a:avLst/>
          </a:prstGeom>
          <a:solidFill>
            <a:srgbClr val="FF0000"/>
          </a:solidFill>
        </p:spPr>
        <p:txBody>
          <a:bodyPr wrap="square" rtlCol="0">
            <a:spAutoFit/>
          </a:bodyPr>
          <a:lstStyle/>
          <a:p>
            <a:pPr algn="ctr"/>
            <a:r>
              <a:rPr lang="en-US" sz="2400" dirty="0" smtClean="0"/>
              <a:t>Chemical E</a:t>
            </a:r>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38200"/>
          </a:xfrm>
        </p:spPr>
        <p:txBody>
          <a:bodyPr/>
          <a:lstStyle/>
          <a:p>
            <a:r>
              <a:rPr lang="en-US" dirty="0" err="1" smtClean="0"/>
              <a:t>Heterotroph</a:t>
            </a:r>
            <a:r>
              <a:rPr lang="en-US" dirty="0" smtClean="0"/>
              <a:t> v. </a:t>
            </a:r>
            <a:r>
              <a:rPr lang="en-US" dirty="0" err="1" smtClean="0"/>
              <a:t>Autotroph</a:t>
            </a:r>
            <a:endParaRPr lang="en-US" dirty="0"/>
          </a:p>
        </p:txBody>
      </p:sp>
      <p:sp>
        <p:nvSpPr>
          <p:cNvPr id="2" name="Content Placeholder 1"/>
          <p:cNvSpPr>
            <a:spLocks noGrp="1"/>
          </p:cNvSpPr>
          <p:nvPr>
            <p:ph idx="1"/>
          </p:nvPr>
        </p:nvSpPr>
        <p:spPr>
          <a:xfrm>
            <a:off x="457200" y="1524000"/>
            <a:ext cx="5181600" cy="4572000"/>
          </a:xfrm>
        </p:spPr>
        <p:txBody>
          <a:bodyPr>
            <a:normAutofit fontScale="77500" lnSpcReduction="20000"/>
          </a:bodyPr>
          <a:lstStyle/>
          <a:p>
            <a:pPr>
              <a:buNone/>
            </a:pPr>
            <a:r>
              <a:rPr lang="en-US" dirty="0" smtClean="0"/>
              <a:t>Hetero - = “different”</a:t>
            </a:r>
          </a:p>
          <a:p>
            <a:pPr>
              <a:buNone/>
            </a:pPr>
            <a:endParaRPr lang="en-US" dirty="0" smtClean="0"/>
          </a:p>
          <a:p>
            <a:pPr>
              <a:buNone/>
            </a:pPr>
            <a:r>
              <a:rPr lang="en-US" dirty="0" smtClean="0"/>
              <a:t>Auto- = “self”</a:t>
            </a:r>
          </a:p>
          <a:p>
            <a:pPr>
              <a:buNone/>
            </a:pPr>
            <a:endParaRPr lang="en-US" dirty="0" smtClean="0"/>
          </a:p>
          <a:p>
            <a:pPr>
              <a:buNone/>
            </a:pPr>
            <a:r>
              <a:rPr lang="en-US" dirty="0" smtClean="0"/>
              <a:t>-</a:t>
            </a:r>
            <a:r>
              <a:rPr lang="en-US" dirty="0" err="1" smtClean="0"/>
              <a:t>troph</a:t>
            </a:r>
            <a:r>
              <a:rPr lang="en-US" dirty="0" smtClean="0"/>
              <a:t> = “nourish”</a:t>
            </a:r>
          </a:p>
          <a:p>
            <a:pPr>
              <a:buNone/>
            </a:pPr>
            <a:endParaRPr lang="en-US" dirty="0" smtClean="0"/>
          </a:p>
          <a:p>
            <a:pPr>
              <a:buNone/>
            </a:pPr>
            <a:endParaRPr lang="en-US" dirty="0" smtClean="0"/>
          </a:p>
          <a:p>
            <a:pPr>
              <a:buNone/>
            </a:pPr>
            <a:r>
              <a:rPr lang="en-US" dirty="0" smtClean="0"/>
              <a:t>A </a:t>
            </a:r>
            <a:r>
              <a:rPr lang="en-US" dirty="0" err="1" smtClean="0"/>
              <a:t>heterotroph</a:t>
            </a:r>
            <a:r>
              <a:rPr lang="en-US" dirty="0" smtClean="0"/>
              <a:t> relies on ______ to obtain nourishment.</a:t>
            </a:r>
          </a:p>
          <a:p>
            <a:pPr>
              <a:buNone/>
            </a:pPr>
            <a:endParaRPr lang="en-US" dirty="0" smtClean="0"/>
          </a:p>
          <a:p>
            <a:pPr>
              <a:buNone/>
            </a:pPr>
            <a:r>
              <a:rPr lang="en-US" dirty="0" smtClean="0"/>
              <a:t>A </a:t>
            </a:r>
            <a:r>
              <a:rPr lang="en-US" dirty="0" err="1" smtClean="0"/>
              <a:t>autotroph</a:t>
            </a:r>
            <a:r>
              <a:rPr lang="en-US" dirty="0" smtClean="0"/>
              <a:t> relies on ______ to obtain nourishment.</a:t>
            </a:r>
          </a:p>
          <a:p>
            <a:pPr>
              <a:buNone/>
            </a:pPr>
            <a:endParaRPr lang="en-US" dirty="0"/>
          </a:p>
        </p:txBody>
      </p:sp>
      <p:pic>
        <p:nvPicPr>
          <p:cNvPr id="122882" name="Picture 2" descr="http://upload.wikimedia.org/wikipedia/commons/thumb/6/61/Auto-and_heterotrophs.png/300px-Auto-and_heterotrophs.png">
            <a:hlinkClick r:id="rId2"/>
          </p:cNvPr>
          <p:cNvPicPr>
            <a:picLocks noChangeAspect="1" noChangeArrowheads="1"/>
          </p:cNvPicPr>
          <p:nvPr/>
        </p:nvPicPr>
        <p:blipFill>
          <a:blip r:embed="rId3" cstate="print"/>
          <a:srcRect/>
          <a:stretch>
            <a:fillRect/>
          </a:stretch>
        </p:blipFill>
        <p:spPr bwMode="auto">
          <a:xfrm>
            <a:off x="4975795" y="1143000"/>
            <a:ext cx="4168205" cy="48768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dirty="0" smtClean="0"/>
              <a:t>Photosynthesis and Cellular Respiration</a:t>
            </a:r>
          </a:p>
        </p:txBody>
      </p:sp>
      <p:pic>
        <p:nvPicPr>
          <p:cNvPr id="6" name="Content Placeholder 5" descr="Photosynthesis and Cellular Respiration.jpg"/>
          <p:cNvPicPr>
            <a:picLocks noGrp="1" noChangeAspect="1"/>
          </p:cNvPicPr>
          <p:nvPr>
            <p:ph idx="1"/>
          </p:nvPr>
        </p:nvPicPr>
        <p:blipFill>
          <a:blip r:embed="rId2" cstate="print"/>
          <a:stretch>
            <a:fillRect/>
          </a:stretch>
        </p:blipFill>
        <p:spPr>
          <a:xfrm>
            <a:off x="2514600" y="1371600"/>
            <a:ext cx="4211273" cy="4135772"/>
          </a:xfrm>
        </p:spPr>
      </p:pic>
      <p:sp>
        <p:nvSpPr>
          <p:cNvPr id="4" name="TextBox 3"/>
          <p:cNvSpPr txBox="1"/>
          <p:nvPr/>
        </p:nvSpPr>
        <p:spPr>
          <a:xfrm>
            <a:off x="0" y="5380672"/>
            <a:ext cx="9144000" cy="1477328"/>
          </a:xfrm>
          <a:prstGeom prst="rect">
            <a:avLst/>
          </a:prstGeom>
          <a:noFill/>
        </p:spPr>
        <p:txBody>
          <a:bodyPr wrap="square" rtlCol="0">
            <a:spAutoFit/>
          </a:bodyPr>
          <a:lstStyle/>
          <a:p>
            <a:r>
              <a:rPr lang="en-US" b="1" dirty="0" smtClean="0"/>
              <a:t>Draw pictures and label all materials.</a:t>
            </a:r>
          </a:p>
          <a:p>
            <a:pPr>
              <a:buFont typeface="Arial" pitchFamily="34" charset="0"/>
              <a:buChar char="•"/>
            </a:pPr>
            <a:r>
              <a:rPr lang="en-US" dirty="0"/>
              <a:t> </a:t>
            </a:r>
            <a:r>
              <a:rPr lang="en-US" dirty="0" smtClean="0"/>
              <a:t> Write TELL-Con to explain how the Chloroplast is a system (subsystems can be left out at this time.)</a:t>
            </a:r>
          </a:p>
          <a:p>
            <a:pPr>
              <a:buFont typeface="Arial" pitchFamily="34" charset="0"/>
              <a:buChar char="•"/>
            </a:pPr>
            <a:r>
              <a:rPr lang="en-US" dirty="0"/>
              <a:t> </a:t>
            </a:r>
            <a:r>
              <a:rPr lang="en-US" dirty="0" smtClean="0"/>
              <a:t> Write TELL-Con to explain how the Mitochondria is a system</a:t>
            </a:r>
            <a:r>
              <a:rPr lang="en-US" dirty="0" smtClean="0"/>
              <a:t> (subsystems can be left out at this time.)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The Energy Storing Compound</a:t>
            </a:r>
            <a:endParaRPr lang="en-US" dirty="0"/>
          </a:p>
        </p:txBody>
      </p:sp>
      <p:sp>
        <p:nvSpPr>
          <p:cNvPr id="2" name="Content Placeholder 1"/>
          <p:cNvSpPr>
            <a:spLocks noGrp="1"/>
          </p:cNvSpPr>
          <p:nvPr>
            <p:ph idx="1"/>
          </p:nvPr>
        </p:nvSpPr>
        <p:spPr/>
        <p:txBody>
          <a:bodyPr>
            <a:normAutofit fontScale="92500" lnSpcReduction="10000"/>
          </a:bodyPr>
          <a:lstStyle/>
          <a:p>
            <a:pPr>
              <a:buNone/>
            </a:pPr>
            <a:r>
              <a:rPr lang="en-US" dirty="0" smtClean="0"/>
              <a:t>ATP – Pockets of Energy to trigger cellular reactions. (Like a battery!)</a:t>
            </a:r>
          </a:p>
          <a:p>
            <a:pPr>
              <a:buNone/>
            </a:pPr>
            <a:endParaRPr lang="en-US" dirty="0" smtClean="0"/>
          </a:p>
          <a:p>
            <a:pPr>
              <a:buNone/>
            </a:pPr>
            <a:r>
              <a:rPr lang="en-US" dirty="0" smtClean="0"/>
              <a:t>ATP = full battery</a:t>
            </a:r>
          </a:p>
          <a:p>
            <a:pPr>
              <a:buNone/>
            </a:pPr>
            <a:r>
              <a:rPr lang="en-US" dirty="0" smtClean="0"/>
              <a:t>ADP = ½ empty battery</a:t>
            </a:r>
          </a:p>
          <a:p>
            <a:pPr>
              <a:buNone/>
            </a:pPr>
            <a:endParaRPr lang="en-US" dirty="0" smtClean="0"/>
          </a:p>
          <a:p>
            <a:pPr>
              <a:buNone/>
            </a:pPr>
            <a:r>
              <a:rPr lang="en-US" dirty="0" smtClean="0"/>
              <a:t>When ATP is used, </a:t>
            </a:r>
          </a:p>
          <a:p>
            <a:pPr>
              <a:buNone/>
            </a:pPr>
            <a:r>
              <a:rPr lang="en-US" dirty="0" smtClean="0"/>
              <a:t>energy is release and </a:t>
            </a:r>
          </a:p>
          <a:p>
            <a:pPr>
              <a:buNone/>
            </a:pPr>
            <a:r>
              <a:rPr lang="en-US" dirty="0" smtClean="0"/>
              <a:t>the output is ADP + P</a:t>
            </a:r>
          </a:p>
          <a:p>
            <a:pPr>
              <a:buNone/>
            </a:pPr>
            <a:endParaRPr lang="en-US" dirty="0" smtClean="0"/>
          </a:p>
          <a:p>
            <a:pPr>
              <a:buNone/>
            </a:pPr>
            <a:endParaRPr lang="en-US" dirty="0"/>
          </a:p>
        </p:txBody>
      </p:sp>
      <p:pic>
        <p:nvPicPr>
          <p:cNvPr id="101378" name="Picture 2" descr="http://www.mrsec.wisc.edu/Edetc/nanoquest/molecular_motor/images/atpenergy.jpg"/>
          <p:cNvPicPr>
            <a:picLocks noChangeAspect="1" noChangeArrowheads="1"/>
          </p:cNvPicPr>
          <p:nvPr/>
        </p:nvPicPr>
        <p:blipFill>
          <a:blip r:embed="rId2" cstate="print"/>
          <a:srcRect/>
          <a:stretch>
            <a:fillRect/>
          </a:stretch>
        </p:blipFill>
        <p:spPr bwMode="auto">
          <a:xfrm>
            <a:off x="4267201" y="4108949"/>
            <a:ext cx="4876800" cy="2749051"/>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dirty="0" smtClean="0"/>
              <a:t>How does plants function to capture Materials to make food?</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Photosynthesis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b="1" u="sng" dirty="0" smtClean="0"/>
              <a:t>Where</a:t>
            </a:r>
            <a:r>
              <a:rPr lang="en-US" b="1" dirty="0" smtClean="0"/>
              <a:t>: </a:t>
            </a:r>
            <a:r>
              <a:rPr lang="en-US" dirty="0" smtClean="0"/>
              <a:t> Found in Plant Cells and some bacteria</a:t>
            </a:r>
            <a:endParaRPr lang="en-US" b="1" u="sng" dirty="0" smtClean="0"/>
          </a:p>
          <a:p>
            <a:pPr>
              <a:buNone/>
            </a:pPr>
            <a:endParaRPr lang="en-US" b="1" u="sng" dirty="0" smtClean="0"/>
          </a:p>
          <a:p>
            <a:pPr>
              <a:buNone/>
            </a:pPr>
            <a:r>
              <a:rPr lang="en-US" b="1" u="sng" dirty="0" smtClean="0"/>
              <a:t>Structure</a:t>
            </a:r>
            <a:r>
              <a:rPr lang="en-US" dirty="0" smtClean="0"/>
              <a:t>:  Occurs in Chloroplast</a:t>
            </a:r>
            <a:endParaRPr lang="en-US" b="1" u="sng" dirty="0" smtClean="0"/>
          </a:p>
          <a:p>
            <a:pPr>
              <a:buNone/>
            </a:pPr>
            <a:endParaRPr lang="en-US" b="1" u="sng" dirty="0" smtClean="0"/>
          </a:p>
          <a:p>
            <a:pPr>
              <a:buNone/>
            </a:pPr>
            <a:r>
              <a:rPr lang="en-US" b="1" u="sng" dirty="0" smtClean="0"/>
              <a:t>Function</a:t>
            </a:r>
            <a:r>
              <a:rPr lang="en-US" dirty="0" smtClean="0"/>
              <a:t>:  Absorb Sunlight &amp; Convert to Chemical Energy (glucose)</a:t>
            </a:r>
          </a:p>
          <a:p>
            <a:pPr>
              <a:buNone/>
            </a:pPr>
            <a:endParaRPr lang="en-US" dirty="0"/>
          </a:p>
          <a:p>
            <a:pPr>
              <a:buNone/>
            </a:pPr>
            <a:r>
              <a:rPr lang="en-US" b="1" u="sng" dirty="0" smtClean="0"/>
              <a:t>Chemical Formula</a:t>
            </a:r>
            <a:r>
              <a:rPr lang="en-US" dirty="0" smtClean="0"/>
              <a:t>:</a:t>
            </a:r>
          </a:p>
          <a:p>
            <a:pPr lvl="1">
              <a:buNone/>
            </a:pPr>
            <a:r>
              <a:rPr lang="en-US" dirty="0" smtClean="0"/>
              <a:t>CO</a:t>
            </a:r>
            <a:r>
              <a:rPr lang="en-US" sz="1800" dirty="0" smtClean="0"/>
              <a:t>2</a:t>
            </a:r>
            <a:r>
              <a:rPr lang="en-US" dirty="0" smtClean="0"/>
              <a:t> + H</a:t>
            </a:r>
            <a:r>
              <a:rPr lang="en-US" sz="1800" dirty="0" smtClean="0"/>
              <a:t>2</a:t>
            </a:r>
            <a:r>
              <a:rPr lang="en-US" dirty="0" smtClean="0"/>
              <a:t>O + Energy </a:t>
            </a:r>
            <a:r>
              <a:rPr lang="en-US" dirty="0" smtClean="0">
                <a:sym typeface="Wingdings" pitchFamily="2" charset="2"/>
              </a:rPr>
              <a:t> C</a:t>
            </a:r>
            <a:r>
              <a:rPr lang="en-US" sz="1800" dirty="0" smtClean="0">
                <a:sym typeface="Wingdings" pitchFamily="2" charset="2"/>
              </a:rPr>
              <a:t>6</a:t>
            </a:r>
            <a:r>
              <a:rPr lang="en-US" dirty="0" smtClean="0">
                <a:sym typeface="Wingdings" pitchFamily="2" charset="2"/>
              </a:rPr>
              <a:t>H</a:t>
            </a:r>
            <a:r>
              <a:rPr lang="en-US" sz="1800" dirty="0" smtClean="0">
                <a:sym typeface="Wingdings" pitchFamily="2" charset="2"/>
              </a:rPr>
              <a:t>12</a:t>
            </a:r>
            <a:r>
              <a:rPr lang="en-US" dirty="0" smtClean="0">
                <a:sym typeface="Wingdings" pitchFamily="2" charset="2"/>
              </a:rPr>
              <a:t>O</a:t>
            </a:r>
            <a:r>
              <a:rPr lang="en-US" sz="1800" dirty="0" smtClean="0">
                <a:sym typeface="Wingdings" pitchFamily="2" charset="2"/>
              </a:rPr>
              <a:t>6</a:t>
            </a:r>
            <a:r>
              <a:rPr lang="en-US" dirty="0" smtClean="0">
                <a:sym typeface="Wingdings" pitchFamily="2" charset="2"/>
              </a:rPr>
              <a:t> + O</a:t>
            </a:r>
            <a:r>
              <a:rPr lang="en-US" sz="1800" dirty="0" smtClean="0">
                <a:sym typeface="Wingdings" pitchFamily="2" charset="2"/>
              </a:rPr>
              <a:t>2</a:t>
            </a:r>
            <a:endParaRPr lang="en-US" dirty="0"/>
          </a:p>
        </p:txBody>
      </p:sp>
      <p:sp>
        <p:nvSpPr>
          <p:cNvPr id="4" name="7-Point Star 3"/>
          <p:cNvSpPr/>
          <p:nvPr/>
        </p:nvSpPr>
        <p:spPr>
          <a:xfrm>
            <a:off x="6096000" y="4343400"/>
            <a:ext cx="2362200" cy="1447800"/>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Memorize</a:t>
            </a:r>
            <a:endParaRPr lang="en-US" dirty="0"/>
          </a:p>
        </p:txBody>
      </p:sp>
      <p:pic>
        <p:nvPicPr>
          <p:cNvPr id="75778" name="Picture 2" descr="http://1.bp.blogspot.com/_Op3p-2x2uyA/S-PTcVEuoUI/AAAAAAAAABY/Oq9VxyhAJjA/s1600/LUV_fig4_chloroplast_v(1).gif"/>
          <p:cNvPicPr>
            <a:picLocks noChangeAspect="1" noChangeArrowheads="1"/>
          </p:cNvPicPr>
          <p:nvPr/>
        </p:nvPicPr>
        <p:blipFill>
          <a:blip r:embed="rId2" cstate="print"/>
          <a:srcRect/>
          <a:stretch>
            <a:fillRect/>
          </a:stretch>
        </p:blipFill>
        <p:spPr bwMode="auto">
          <a:xfrm>
            <a:off x="5943601" y="1905000"/>
            <a:ext cx="2057399" cy="15744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withEffect">
                                  <p:stCondLst>
                                    <p:cond delay="0"/>
                                  </p:stCondLst>
                                  <p:childTnLst>
                                    <p:animRot by="43200000">
                                      <p:cBhvr>
                                        <p:cTn id="6"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eaLnBrk="1" hangingPunct="1">
              <a:defRPr/>
            </a:pPr>
            <a:r>
              <a:rPr lang="en-US" smtClean="0"/>
              <a:t>Using the Energy of Sunlight</a:t>
            </a:r>
          </a:p>
        </p:txBody>
      </p:sp>
      <p:sp>
        <p:nvSpPr>
          <p:cNvPr id="7171" name="Rectangle 3"/>
          <p:cNvSpPr>
            <a:spLocks noGrp="1" noChangeArrowheads="1"/>
          </p:cNvSpPr>
          <p:nvPr>
            <p:ph idx="1"/>
          </p:nvPr>
        </p:nvSpPr>
        <p:spPr/>
        <p:txBody>
          <a:bodyPr/>
          <a:lstStyle/>
          <a:p>
            <a:pPr eaLnBrk="1" hangingPunct="1">
              <a:defRPr/>
            </a:pPr>
            <a:r>
              <a:rPr lang="en-US" dirty="0" smtClean="0"/>
              <a:t>Plants, algae and some bacteria capture about 1% of the energy in the sunlight that reaches Earth and convert it to chemical energy through the process of photosynthesis.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7125"/>
          </a:xfrm>
        </p:spPr>
        <p:txBody>
          <a:bodyPr>
            <a:normAutofit fontScale="90000"/>
          </a:bodyPr>
          <a:lstStyle/>
          <a:p>
            <a:r>
              <a:rPr lang="en-US" sz="4000" dirty="0" smtClean="0">
                <a:hlinkClick r:id="rId2" action="ppaction://hlinkfile"/>
              </a:rPr>
              <a:t>Connecting </a:t>
            </a:r>
            <a:r>
              <a:rPr lang="en-US" sz="4000" dirty="0" err="1" smtClean="0">
                <a:hlinkClick r:id="rId2" action="ppaction://hlinkfile"/>
              </a:rPr>
              <a:t>macrosystems</a:t>
            </a:r>
            <a:r>
              <a:rPr lang="en-US" sz="4000" dirty="0" smtClean="0">
                <a:hlinkClick r:id="rId2" action="ppaction://hlinkfile"/>
              </a:rPr>
              <a:t> to </a:t>
            </a:r>
            <a:r>
              <a:rPr lang="en-US" sz="4000" dirty="0" err="1" smtClean="0">
                <a:hlinkClick r:id="rId2" action="ppaction://hlinkfile"/>
              </a:rPr>
              <a:t>microsystems</a:t>
            </a:r>
            <a:endParaRPr lang="en-US" sz="4000" dirty="0"/>
          </a:p>
        </p:txBody>
      </p:sp>
      <p:pic>
        <p:nvPicPr>
          <p:cNvPr id="28674" name="Picture 2" descr="http://www.exploringnature.org/graphics/photosynthesis72.jpg"/>
          <p:cNvPicPr>
            <a:picLocks noChangeAspect="1" noChangeArrowheads="1"/>
          </p:cNvPicPr>
          <p:nvPr/>
        </p:nvPicPr>
        <p:blipFill>
          <a:blip r:embed="rId3" cstate="print"/>
          <a:srcRect/>
          <a:stretch>
            <a:fillRect/>
          </a:stretch>
        </p:blipFill>
        <p:spPr bwMode="auto">
          <a:xfrm>
            <a:off x="1882326" y="1219200"/>
            <a:ext cx="7261674" cy="5638800"/>
          </a:xfrm>
          <a:prstGeom prst="rect">
            <a:avLst/>
          </a:prstGeom>
          <a:noFill/>
        </p:spPr>
      </p:pic>
      <p:pic>
        <p:nvPicPr>
          <p:cNvPr id="28675" name="Picture 3"/>
          <p:cNvPicPr>
            <a:picLocks noChangeAspect="1" noChangeArrowheads="1"/>
          </p:cNvPicPr>
          <p:nvPr/>
        </p:nvPicPr>
        <p:blipFill>
          <a:blip r:embed="rId4" cstate="print"/>
          <a:srcRect/>
          <a:stretch>
            <a:fillRect/>
          </a:stretch>
        </p:blipFill>
        <p:spPr bwMode="auto">
          <a:xfrm>
            <a:off x="0" y="1905000"/>
            <a:ext cx="2419350" cy="3848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Coloring Packet p. 14</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To understand Science you have to understand a </a:t>
            </a:r>
            <a:r>
              <a:rPr lang="en-US" b="1" u="sng" dirty="0" smtClean="0"/>
              <a:t>few key </a:t>
            </a:r>
            <a:r>
              <a:rPr lang="en-US" dirty="0" smtClean="0"/>
              <a:t>themes</a:t>
            </a:r>
            <a:endParaRPr lang="en-US" dirty="0"/>
          </a:p>
        </p:txBody>
      </p:sp>
      <p:sp>
        <p:nvSpPr>
          <p:cNvPr id="2" name="Content Placeholder 1"/>
          <p:cNvSpPr>
            <a:spLocks noGrp="1"/>
          </p:cNvSpPr>
          <p:nvPr>
            <p:ph idx="1"/>
          </p:nvPr>
        </p:nvSpPr>
        <p:spPr/>
        <p:txBody>
          <a:bodyPr>
            <a:normAutofit fontScale="92500" lnSpcReduction="20000"/>
          </a:bodyPr>
          <a:lstStyle/>
          <a:p>
            <a:pPr marL="514350" indent="-514350">
              <a:buFont typeface="+mj-lt"/>
              <a:buAutoNum type="arabicPeriod"/>
            </a:pPr>
            <a:r>
              <a:rPr lang="en-US" dirty="0" smtClean="0"/>
              <a:t>Matter and Energy</a:t>
            </a:r>
          </a:p>
          <a:p>
            <a:pPr lvl="1"/>
            <a:r>
              <a:rPr lang="en-US" dirty="0" smtClean="0"/>
              <a:t>How they interact with each other and the environment</a:t>
            </a:r>
          </a:p>
          <a:p>
            <a:pPr lvl="1"/>
            <a:r>
              <a:rPr lang="en-US" dirty="0" smtClean="0"/>
              <a:t>How they move through the environment</a:t>
            </a:r>
          </a:p>
          <a:p>
            <a:pPr marL="514350" indent="-514350">
              <a:buFont typeface="+mj-lt"/>
              <a:buAutoNum type="arabicPeriod"/>
            </a:pPr>
            <a:r>
              <a:rPr lang="en-US" dirty="0" smtClean="0"/>
              <a:t>Systems</a:t>
            </a:r>
          </a:p>
          <a:p>
            <a:pPr marL="880110" lvl="1" indent="-514350"/>
            <a:r>
              <a:rPr lang="en-US" dirty="0" smtClean="0"/>
              <a:t>Basic Structure and how to apply to biological concepts</a:t>
            </a:r>
          </a:p>
          <a:p>
            <a:pPr marL="514350" indent="-514350">
              <a:buFont typeface="+mj-lt"/>
              <a:buAutoNum type="arabicPeriod"/>
            </a:pPr>
            <a:r>
              <a:rPr lang="en-US" dirty="0" smtClean="0"/>
              <a:t>Structure &amp; Function</a:t>
            </a:r>
          </a:p>
          <a:p>
            <a:pPr marL="880110" lvl="1" indent="-514350"/>
            <a:r>
              <a:rPr lang="en-US" dirty="0" smtClean="0"/>
              <a:t>How does the structure aid in the function?</a:t>
            </a:r>
          </a:p>
          <a:p>
            <a:pPr marL="514350" indent="-514350">
              <a:buFont typeface="+mj-lt"/>
              <a:buAutoNum type="arabicPeriod"/>
            </a:pPr>
            <a:r>
              <a:rPr lang="en-US" dirty="0" smtClean="0"/>
              <a:t>Change Over Time</a:t>
            </a:r>
          </a:p>
          <a:p>
            <a:pPr marL="514350" indent="-514350">
              <a:buFont typeface="+mj-lt"/>
              <a:buAutoNum type="arabicPeriod"/>
            </a:pPr>
            <a:r>
              <a:rPr lang="en-US" dirty="0" smtClean="0"/>
              <a:t>Behavior &amp; Interactions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7543800" cy="1431925"/>
          </a:xfrm>
        </p:spPr>
        <p:txBody>
          <a:bodyPr/>
          <a:lstStyle/>
          <a:p>
            <a:pPr eaLnBrk="1" hangingPunct="1">
              <a:defRPr/>
            </a:pPr>
            <a:r>
              <a:rPr lang="en-US" dirty="0" smtClean="0"/>
              <a:t>Vascular Tissues</a:t>
            </a:r>
          </a:p>
        </p:txBody>
      </p:sp>
      <p:sp>
        <p:nvSpPr>
          <p:cNvPr id="3" name="Content Placeholder 2"/>
          <p:cNvSpPr>
            <a:spLocks noGrp="1"/>
          </p:cNvSpPr>
          <p:nvPr>
            <p:ph idx="1"/>
          </p:nvPr>
        </p:nvSpPr>
        <p:spPr>
          <a:xfrm>
            <a:off x="3886200" y="1905000"/>
            <a:ext cx="5257800" cy="4114800"/>
          </a:xfrm>
        </p:spPr>
        <p:txBody>
          <a:bodyPr>
            <a:normAutofit fontScale="92500" lnSpcReduction="10000"/>
          </a:bodyPr>
          <a:lstStyle/>
          <a:p>
            <a:pPr eaLnBrk="1" hangingPunct="1">
              <a:defRPr/>
            </a:pPr>
            <a:r>
              <a:rPr lang="en-US" b="1" dirty="0" smtClean="0">
                <a:solidFill>
                  <a:srgbClr val="FFC000"/>
                </a:solidFill>
                <a:latin typeface="Calibri"/>
                <a:hlinkClick r:id="rId2" action="ppaction://hlinkfile"/>
              </a:rPr>
              <a:t>Xylem</a:t>
            </a:r>
            <a:r>
              <a:rPr lang="en-US" b="1" dirty="0" smtClean="0">
                <a:latin typeface="Calibri"/>
                <a:hlinkClick r:id="rId2" action="ppaction://hlinkfile"/>
              </a:rPr>
              <a:t> – vascular tissue that carries water and minerals from the roots to the rest of the plant.</a:t>
            </a:r>
            <a:endParaRPr lang="en-US" b="1" dirty="0" smtClean="0">
              <a:latin typeface="Calibri"/>
            </a:endParaRPr>
          </a:p>
          <a:p>
            <a:pPr eaLnBrk="1" hangingPunct="1">
              <a:defRPr/>
            </a:pPr>
            <a:endParaRPr lang="en-US" b="1" dirty="0" smtClean="0">
              <a:latin typeface="Calibri"/>
            </a:endParaRPr>
          </a:p>
          <a:p>
            <a:pPr eaLnBrk="1" hangingPunct="1">
              <a:defRPr/>
            </a:pPr>
            <a:r>
              <a:rPr lang="en-US" b="1" dirty="0" smtClean="0">
                <a:solidFill>
                  <a:srgbClr val="FFC000"/>
                </a:solidFill>
                <a:latin typeface="Calibri"/>
              </a:rPr>
              <a:t>Phloem </a:t>
            </a:r>
            <a:r>
              <a:rPr lang="en-US" b="1" dirty="0" smtClean="0">
                <a:latin typeface="Calibri"/>
              </a:rPr>
              <a:t>vascular tissue that moves organic compounds from the leaves to the rest of the plants.</a:t>
            </a:r>
            <a:endParaRPr lang="en-US" dirty="0" smtClean="0"/>
          </a:p>
        </p:txBody>
      </p:sp>
      <p:pic>
        <p:nvPicPr>
          <p:cNvPr id="6146" name="Picture 2" descr="http://2.bp.blogspot.com/_2F0tTayHmeM/Sel4BRblOlI/AAAAAAAAAKw/mxs3ONod3qg/s400/xylem1.gif"/>
          <p:cNvPicPr>
            <a:picLocks noChangeAspect="1" noChangeArrowheads="1"/>
          </p:cNvPicPr>
          <p:nvPr/>
        </p:nvPicPr>
        <p:blipFill>
          <a:blip r:embed="rId3" cstate="print"/>
          <a:srcRect/>
          <a:stretch>
            <a:fillRect/>
          </a:stretch>
        </p:blipFill>
        <p:spPr bwMode="auto">
          <a:xfrm>
            <a:off x="0" y="2286000"/>
            <a:ext cx="3743325" cy="3400426"/>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ctr" eaLnBrk="1" hangingPunct="1">
              <a:defRPr/>
            </a:pPr>
            <a:r>
              <a:rPr lang="en-US" smtClean="0"/>
              <a:t>Photosynthesis</a:t>
            </a:r>
          </a:p>
        </p:txBody>
      </p:sp>
      <p:sp>
        <p:nvSpPr>
          <p:cNvPr id="9219" name="Rectangle 3"/>
          <p:cNvSpPr>
            <a:spLocks noGrp="1" noChangeArrowheads="1"/>
          </p:cNvSpPr>
          <p:nvPr>
            <p:ph idx="1"/>
          </p:nvPr>
        </p:nvSpPr>
        <p:spPr/>
        <p:txBody>
          <a:bodyPr/>
          <a:lstStyle/>
          <a:p>
            <a:pPr eaLnBrk="1" hangingPunct="1">
              <a:defRPr/>
            </a:pPr>
            <a:r>
              <a:rPr lang="en-US" dirty="0" smtClean="0"/>
              <a:t>Photosynthesis occurs in the chloroplasts of plant cells.</a:t>
            </a:r>
          </a:p>
          <a:p>
            <a:pPr eaLnBrk="1" hangingPunct="1">
              <a:defRPr/>
            </a:pPr>
            <a:endParaRPr lang="en-US" dirty="0" smtClean="0"/>
          </a:p>
          <a:p>
            <a:pPr eaLnBrk="1" hangingPunct="1">
              <a:buFont typeface="Wingdings" pitchFamily="2" charset="2"/>
              <a:buNone/>
              <a:defRPr/>
            </a:pPr>
            <a:r>
              <a:rPr lang="en-US" dirty="0" smtClean="0"/>
              <a:t>6CO</a:t>
            </a:r>
            <a:r>
              <a:rPr lang="en-US" baseline="-25000" dirty="0" smtClean="0"/>
              <a:t>2 </a:t>
            </a:r>
            <a:r>
              <a:rPr lang="en-US" dirty="0" smtClean="0"/>
              <a:t>+6H</a:t>
            </a:r>
            <a:r>
              <a:rPr lang="en-US" baseline="-25000" dirty="0" smtClean="0"/>
              <a:t>2</a:t>
            </a:r>
            <a:r>
              <a:rPr lang="en-US" dirty="0" smtClean="0"/>
              <a:t>O		 C</a:t>
            </a:r>
            <a:r>
              <a:rPr lang="en-US" baseline="-25000" dirty="0" smtClean="0"/>
              <a:t>6</a:t>
            </a:r>
            <a:r>
              <a:rPr lang="en-US" dirty="0" smtClean="0"/>
              <a:t>H</a:t>
            </a:r>
            <a:r>
              <a:rPr lang="en-US" baseline="-25000" dirty="0" smtClean="0"/>
              <a:t>12</a:t>
            </a:r>
            <a:r>
              <a:rPr lang="en-US" dirty="0" smtClean="0"/>
              <a:t>O</a:t>
            </a:r>
            <a:r>
              <a:rPr lang="en-US" baseline="-25000" dirty="0" smtClean="0"/>
              <a:t>6 </a:t>
            </a:r>
            <a:r>
              <a:rPr lang="en-US" dirty="0" smtClean="0"/>
              <a:t>+ 6O</a:t>
            </a:r>
            <a:r>
              <a:rPr lang="en-US" baseline="-25000" dirty="0" smtClean="0"/>
              <a:t>2</a:t>
            </a:r>
            <a:endParaRPr lang="en-US" dirty="0" smtClean="0"/>
          </a:p>
        </p:txBody>
      </p:sp>
      <p:pic>
        <p:nvPicPr>
          <p:cNvPr id="7173" name="Picture 6" descr="j0431561[1]"/>
          <p:cNvPicPr>
            <a:picLocks noChangeAspect="1" noChangeArrowheads="1"/>
          </p:cNvPicPr>
          <p:nvPr/>
        </p:nvPicPr>
        <p:blipFill>
          <a:blip r:embed="rId2" cstate="print"/>
          <a:srcRect/>
          <a:stretch>
            <a:fillRect/>
          </a:stretch>
        </p:blipFill>
        <p:spPr bwMode="auto">
          <a:xfrm>
            <a:off x="2895600" y="2971800"/>
            <a:ext cx="12954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ction="ppaction://hlinkfile"/>
              </a:rPr>
              <a:t>Photosynthesis Song</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1"/>
            <a:ext cx="8839200" cy="1143000"/>
          </a:xfrm>
        </p:spPr>
        <p:txBody>
          <a:bodyPr>
            <a:normAutofit fontScale="90000"/>
          </a:bodyPr>
          <a:lstStyle/>
          <a:p>
            <a:r>
              <a:rPr lang="en-US" dirty="0" smtClean="0"/>
              <a:t>Moving Materials in and out of the Plant Cell Membrane</a:t>
            </a:r>
            <a:endParaRPr lang="en-US" dirty="0"/>
          </a:p>
        </p:txBody>
      </p:sp>
      <p:sp>
        <p:nvSpPr>
          <p:cNvPr id="3" name="Content Placeholder 2"/>
          <p:cNvSpPr>
            <a:spLocks noGrp="1"/>
          </p:cNvSpPr>
          <p:nvPr>
            <p:ph idx="1"/>
          </p:nvPr>
        </p:nvSpPr>
        <p:spPr/>
        <p:txBody>
          <a:bodyPr/>
          <a:lstStyle/>
          <a:p>
            <a:pPr>
              <a:buNone/>
            </a:pPr>
            <a:r>
              <a:rPr lang="en-US" b="1" u="sng" dirty="0" smtClean="0"/>
              <a:t>Inputs</a:t>
            </a:r>
            <a:r>
              <a:rPr lang="en-US" dirty="0" smtClean="0"/>
              <a:t>:</a:t>
            </a:r>
          </a:p>
          <a:p>
            <a:r>
              <a:rPr lang="en-US" dirty="0" smtClean="0"/>
              <a:t>Water –</a:t>
            </a:r>
          </a:p>
          <a:p>
            <a:r>
              <a:rPr lang="en-US" dirty="0" smtClean="0"/>
              <a:t>Carbon dioxide -- </a:t>
            </a:r>
          </a:p>
          <a:p>
            <a:pPr>
              <a:buNone/>
            </a:pPr>
            <a:endParaRPr lang="en-US" dirty="0" smtClean="0"/>
          </a:p>
          <a:p>
            <a:pPr>
              <a:buNone/>
            </a:pPr>
            <a:r>
              <a:rPr lang="en-US" b="1" u="sng" dirty="0" smtClean="0"/>
              <a:t>Outputs</a:t>
            </a:r>
            <a:r>
              <a:rPr lang="en-US" dirty="0" smtClean="0"/>
              <a:t>:</a:t>
            </a:r>
          </a:p>
          <a:p>
            <a:r>
              <a:rPr lang="en-US" dirty="0" smtClean="0"/>
              <a:t>Majority of Glucose --</a:t>
            </a:r>
          </a:p>
          <a:p>
            <a:r>
              <a:rPr lang="en-US" dirty="0" smtClean="0"/>
              <a:t>Oxygen --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534400" cy="1431925"/>
          </a:xfrm>
        </p:spPr>
        <p:txBody>
          <a:bodyPr/>
          <a:lstStyle/>
          <a:p>
            <a:pPr>
              <a:defRPr/>
            </a:pPr>
            <a:r>
              <a:rPr lang="en-US" sz="3600" dirty="0" smtClean="0">
                <a:solidFill>
                  <a:schemeClr val="tx1"/>
                </a:solidFill>
              </a:rPr>
              <a:t>Factors That Affect Photosynthesis</a:t>
            </a:r>
            <a:endParaRPr lang="en-US" sz="3600" dirty="0"/>
          </a:p>
        </p:txBody>
      </p:sp>
      <p:pic>
        <p:nvPicPr>
          <p:cNvPr id="10243" name="Content Placeholder 3" descr="Effect of Temp and Light on Photosynthesis Graphs.jpg"/>
          <p:cNvPicPr>
            <a:picLocks noGrp="1" noChangeAspect="1"/>
          </p:cNvPicPr>
          <p:nvPr>
            <p:ph idx="1"/>
          </p:nvPr>
        </p:nvPicPr>
        <p:blipFill>
          <a:blip r:embed="rId2" cstate="print"/>
          <a:stretch>
            <a:fillRect/>
          </a:stretch>
        </p:blipFill>
        <p:spPr>
          <a:xfrm>
            <a:off x="2087880" y="2834164"/>
            <a:ext cx="5120640" cy="1965960"/>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a:ln w="12700"/>
        </p:spPr>
        <p:txBody>
          <a:bodyPr/>
          <a:lstStyle/>
          <a:p>
            <a:pPr eaLnBrk="1" hangingPunct="1">
              <a:defRPr/>
            </a:pPr>
            <a:r>
              <a:rPr lang="en-US" sz="3200" dirty="0" smtClean="0">
                <a:solidFill>
                  <a:schemeClr val="tx1"/>
                </a:solidFill>
              </a:rPr>
              <a:t>Factors That Affect Photosynthesis</a:t>
            </a:r>
          </a:p>
        </p:txBody>
      </p:sp>
      <p:sp>
        <p:nvSpPr>
          <p:cNvPr id="3" name="Content Placeholder 2"/>
          <p:cNvSpPr>
            <a:spLocks noGrp="1"/>
          </p:cNvSpPr>
          <p:nvPr>
            <p:ph idx="1"/>
          </p:nvPr>
        </p:nvSpPr>
        <p:spPr>
          <a:xfrm>
            <a:off x="1066800" y="1981200"/>
            <a:ext cx="7543800" cy="4876800"/>
          </a:xfrm>
        </p:spPr>
        <p:txBody>
          <a:bodyPr/>
          <a:lstStyle/>
          <a:p>
            <a:pPr marL="457200" indent="-457200" eaLnBrk="1" hangingPunct="1">
              <a:buSzPct val="100000"/>
              <a:buFont typeface="+mj-lt"/>
              <a:buAutoNum type="arabicPeriod"/>
              <a:defRPr/>
            </a:pPr>
            <a:r>
              <a:rPr lang="en-US" sz="2400" b="1" dirty="0" smtClean="0">
                <a:solidFill>
                  <a:srgbClr val="FFCC00"/>
                </a:solidFill>
              </a:rPr>
              <a:t>Light Intensity</a:t>
            </a:r>
            <a:endParaRPr lang="en-US" sz="2400" dirty="0" smtClean="0">
              <a:solidFill>
                <a:schemeClr val="bg1"/>
              </a:solidFill>
            </a:endParaRPr>
          </a:p>
          <a:p>
            <a:pPr lvl="1" eaLnBrk="1" hangingPunct="1">
              <a:buSzPct val="100000"/>
              <a:defRPr/>
            </a:pPr>
            <a:r>
              <a:rPr lang="en-US" sz="2400" dirty="0" smtClean="0"/>
              <a:t>The rate of photosynthesis increases as light intensity increases until the maximum rate of photosynthesis is reached. The rate then stays level regardless of further increases in light intensity.</a:t>
            </a:r>
          </a:p>
          <a:p>
            <a:pPr marL="457200" indent="-457200" eaLnBrk="1" hangingPunct="1">
              <a:buSzPct val="100000"/>
              <a:buFont typeface="+mj-lt"/>
              <a:buAutoNum type="arabicPeriod"/>
              <a:defRPr/>
            </a:pPr>
            <a:r>
              <a:rPr lang="en-US" sz="2400" b="1" dirty="0" smtClean="0">
                <a:solidFill>
                  <a:srgbClr val="FFCC00"/>
                </a:solidFill>
              </a:rPr>
              <a:t>Temperature</a:t>
            </a:r>
            <a:endParaRPr lang="en-US" sz="2400" b="1" dirty="0" smtClean="0">
              <a:solidFill>
                <a:schemeClr val="bg1"/>
              </a:solidFill>
            </a:endParaRPr>
          </a:p>
          <a:p>
            <a:pPr lvl="1" eaLnBrk="1" hangingPunct="1">
              <a:buSzPct val="100000"/>
              <a:defRPr/>
            </a:pPr>
            <a:r>
              <a:rPr lang="en-US" sz="2400" dirty="0" smtClean="0"/>
              <a:t>As temperature increases, the rate of photosynthesis increases to a maximum and then decreases with further rises in temperature.</a:t>
            </a:r>
          </a:p>
          <a:p>
            <a:pPr eaLnBrk="1" hangingPunct="1">
              <a:defRPr/>
            </a:pPr>
            <a:endParaRPr lang="en-US"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sz="3200" dirty="0" smtClean="0">
                <a:solidFill>
                  <a:schemeClr val="tx1"/>
                </a:solidFill>
              </a:rPr>
              <a:t>Factors That Affect Photosynthesis –cont.</a:t>
            </a:r>
          </a:p>
        </p:txBody>
      </p:sp>
      <p:sp>
        <p:nvSpPr>
          <p:cNvPr id="3" name="Content Placeholder 2"/>
          <p:cNvSpPr>
            <a:spLocks noGrp="1"/>
          </p:cNvSpPr>
          <p:nvPr>
            <p:ph idx="1"/>
          </p:nvPr>
        </p:nvSpPr>
        <p:spPr/>
        <p:txBody>
          <a:bodyPr/>
          <a:lstStyle/>
          <a:p>
            <a:pPr eaLnBrk="1" hangingPunct="1">
              <a:buSzPct val="100000"/>
              <a:buFont typeface="Wingdings" pitchFamily="2" charset="2"/>
              <a:buNone/>
              <a:defRPr/>
            </a:pPr>
            <a:r>
              <a:rPr lang="en-US" dirty="0" smtClean="0"/>
              <a:t>3. </a:t>
            </a:r>
            <a:r>
              <a:rPr lang="en-US" sz="2400" b="1" dirty="0" smtClean="0">
                <a:solidFill>
                  <a:srgbClr val="FFCC00"/>
                </a:solidFill>
              </a:rPr>
              <a:t>Carbon Dioxide Levels</a:t>
            </a:r>
            <a:endParaRPr lang="en-US" sz="2400" b="1" dirty="0" smtClean="0">
              <a:solidFill>
                <a:schemeClr val="bg1"/>
              </a:solidFill>
            </a:endParaRPr>
          </a:p>
          <a:p>
            <a:pPr lvl="1" eaLnBrk="1" hangingPunct="1">
              <a:buSzPct val="100000"/>
              <a:defRPr/>
            </a:pPr>
            <a:r>
              <a:rPr lang="en-US" sz="2400" dirty="0" smtClean="0"/>
              <a:t>As with increasing light intensity, increasing levels of carbon dioxide also stimulate photosynthesis until the rate levels off.</a:t>
            </a:r>
          </a:p>
          <a:p>
            <a:pPr eaLnBrk="1" hangingPunct="1">
              <a:buFont typeface="Wingdings" pitchFamily="2" charset="2"/>
              <a:buNone/>
              <a:defRPr/>
            </a:pPr>
            <a:endParaRPr lang="en-US"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hlinkClick r:id="rId2" action="ppaction://hlinkfile"/>
              </a:rPr>
              <a:t>Stoma and Guard Cells</a:t>
            </a:r>
            <a:endParaRPr lang="en-US" dirty="0" smtClean="0"/>
          </a:p>
        </p:txBody>
      </p:sp>
      <p:sp>
        <p:nvSpPr>
          <p:cNvPr id="3" name="Content Placeholder 2"/>
          <p:cNvSpPr>
            <a:spLocks noGrp="1"/>
          </p:cNvSpPr>
          <p:nvPr>
            <p:ph idx="1"/>
          </p:nvPr>
        </p:nvSpPr>
        <p:spPr>
          <a:xfrm>
            <a:off x="838200" y="1752600"/>
            <a:ext cx="7543800" cy="4114800"/>
          </a:xfrm>
        </p:spPr>
        <p:txBody>
          <a:bodyPr/>
          <a:lstStyle/>
          <a:p>
            <a:pPr eaLnBrk="1" hangingPunct="1">
              <a:buFont typeface="Wingdings" pitchFamily="2" charset="2"/>
              <a:buNone/>
              <a:defRPr/>
            </a:pPr>
            <a:r>
              <a:rPr lang="en-US" b="1" dirty="0" smtClean="0">
                <a:latin typeface="Calibri"/>
              </a:rPr>
              <a:t>Stoma - A pore that permits plants to exchange O</a:t>
            </a:r>
            <a:r>
              <a:rPr lang="en-US" b="1" baseline="-25000" dirty="0" smtClean="0">
                <a:latin typeface="Calibri"/>
              </a:rPr>
              <a:t>2</a:t>
            </a:r>
            <a:r>
              <a:rPr lang="en-US" b="1" dirty="0" smtClean="0">
                <a:latin typeface="Calibri"/>
              </a:rPr>
              <a:t> and CO</a:t>
            </a:r>
            <a:r>
              <a:rPr lang="en-US" b="1" baseline="-25000" dirty="0" smtClean="0">
                <a:latin typeface="Calibri"/>
              </a:rPr>
              <a:t>2</a:t>
            </a:r>
            <a:r>
              <a:rPr lang="en-US" b="1" dirty="0" smtClean="0">
                <a:latin typeface="Times New Roman"/>
              </a:rPr>
              <a:t>.	</a:t>
            </a:r>
          </a:p>
          <a:p>
            <a:pPr eaLnBrk="1" hangingPunct="1">
              <a:buFont typeface="Wingdings" pitchFamily="2" charset="2"/>
              <a:buNone/>
              <a:defRPr/>
            </a:pPr>
            <a:endParaRPr lang="en-US" b="1" dirty="0" smtClean="0">
              <a:latin typeface="Times New Roman"/>
            </a:endParaRPr>
          </a:p>
          <a:p>
            <a:pPr eaLnBrk="1" hangingPunct="1">
              <a:buFont typeface="Wingdings" pitchFamily="2" charset="2"/>
              <a:buNone/>
              <a:defRPr/>
            </a:pPr>
            <a:r>
              <a:rPr lang="en-US" b="1" dirty="0" smtClean="0">
                <a:latin typeface="Times New Roman"/>
              </a:rPr>
              <a:t>Guard Cell – two cells that surround the stoma.  Open to allow the release of </a:t>
            </a:r>
            <a:r>
              <a:rPr lang="en-US" b="1" dirty="0" smtClean="0">
                <a:latin typeface="Calibri"/>
              </a:rPr>
              <a:t>O</a:t>
            </a:r>
            <a:r>
              <a:rPr lang="en-US" b="1" baseline="-25000" dirty="0" smtClean="0">
                <a:latin typeface="Calibri"/>
              </a:rPr>
              <a:t>2</a:t>
            </a:r>
            <a:r>
              <a:rPr lang="en-US" b="1" dirty="0" smtClean="0">
                <a:latin typeface="Calibri"/>
              </a:rPr>
              <a:t> and CO</a:t>
            </a:r>
            <a:r>
              <a:rPr lang="en-US" b="1" baseline="-25000" dirty="0" smtClean="0">
                <a:latin typeface="Calibri"/>
              </a:rPr>
              <a:t>2 </a:t>
            </a:r>
            <a:r>
              <a:rPr lang="en-US" b="1" dirty="0" smtClean="0">
                <a:latin typeface="Times New Roman"/>
              </a:rPr>
              <a:t>			</a:t>
            </a:r>
            <a:endParaRPr lang="en-US" dirty="0" smtClean="0"/>
          </a:p>
        </p:txBody>
      </p:sp>
      <p:pic>
        <p:nvPicPr>
          <p:cNvPr id="7170" name="Picture 2" descr="http://mrskingsbioweb.com/images/stomata.jpg"/>
          <p:cNvPicPr>
            <a:picLocks noChangeAspect="1" noChangeArrowheads="1"/>
          </p:cNvPicPr>
          <p:nvPr/>
        </p:nvPicPr>
        <p:blipFill>
          <a:blip r:embed="rId3" cstate="print"/>
          <a:srcRect/>
          <a:stretch>
            <a:fillRect/>
          </a:stretch>
        </p:blipFill>
        <p:spPr bwMode="auto">
          <a:xfrm>
            <a:off x="4975784" y="4419600"/>
            <a:ext cx="3063316" cy="24384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hlinkClick r:id="rId2" action="ppaction://hlinkfile"/>
              </a:rPr>
              <a:t>Transpiration</a:t>
            </a:r>
            <a:endParaRPr lang="en-US" dirty="0" smtClean="0"/>
          </a:p>
        </p:txBody>
      </p:sp>
      <p:sp>
        <p:nvSpPr>
          <p:cNvPr id="3" name="Content Placeholder 2"/>
          <p:cNvSpPr>
            <a:spLocks noGrp="1"/>
          </p:cNvSpPr>
          <p:nvPr>
            <p:ph idx="1"/>
          </p:nvPr>
        </p:nvSpPr>
        <p:spPr/>
        <p:txBody>
          <a:bodyPr/>
          <a:lstStyle/>
          <a:p>
            <a:pPr eaLnBrk="1" hangingPunct="1">
              <a:defRPr/>
            </a:pPr>
            <a:endParaRPr lang="en-US" dirty="0" smtClean="0"/>
          </a:p>
          <a:p>
            <a:pPr eaLnBrk="1" hangingPunct="1">
              <a:defRPr/>
            </a:pPr>
            <a:r>
              <a:rPr lang="en-US" dirty="0" smtClean="0"/>
              <a:t>Movement of water from the roots to the leaves, through the </a:t>
            </a:r>
            <a:r>
              <a:rPr lang="en-US" u="sng" dirty="0" smtClean="0"/>
              <a:t>xylem</a:t>
            </a:r>
            <a:r>
              <a:rPr lang="en-US" dirty="0" smtClean="0"/>
              <a:t>, with the assistance of cohesion and evaporation.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hlinkClick r:id="rId2" action="ppaction://hlinkfile"/>
              </a:rPr>
              <a:t>Translocation</a:t>
            </a:r>
            <a:endParaRPr lang="en-US" dirty="0"/>
          </a:p>
        </p:txBody>
      </p:sp>
      <p:sp>
        <p:nvSpPr>
          <p:cNvPr id="3" name="Content Placeholder 2"/>
          <p:cNvSpPr>
            <a:spLocks noGrp="1"/>
          </p:cNvSpPr>
          <p:nvPr>
            <p:ph idx="1"/>
          </p:nvPr>
        </p:nvSpPr>
        <p:spPr/>
        <p:txBody>
          <a:bodyPr/>
          <a:lstStyle/>
          <a:p>
            <a:pPr>
              <a:defRPr/>
            </a:pPr>
            <a:r>
              <a:rPr lang="en-US" dirty="0" smtClean="0"/>
              <a:t>Movement of carbohydrates from the leaf (where photosynthesis made the carbohydrates) to the rest of the plant through the </a:t>
            </a:r>
            <a:r>
              <a:rPr lang="en-US" u="sng" dirty="0" smtClean="0"/>
              <a:t>phloem.</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Matter and Energy you need to know for this unit</a:t>
            </a:r>
            <a:endParaRPr lang="en-US" dirty="0"/>
          </a:p>
        </p:txBody>
      </p:sp>
      <p:sp>
        <p:nvSpPr>
          <p:cNvPr id="2" name="Content Placeholder 1"/>
          <p:cNvSpPr>
            <a:spLocks noGrp="1"/>
          </p:cNvSpPr>
          <p:nvPr>
            <p:ph idx="1"/>
          </p:nvPr>
        </p:nvSpPr>
        <p:spPr/>
        <p:txBody>
          <a:bodyPr/>
          <a:lstStyle/>
          <a:p>
            <a:pPr>
              <a:buNone/>
            </a:pPr>
            <a:r>
              <a:rPr lang="en-US" dirty="0" smtClean="0"/>
              <a:t>Formulas Must Be Memorized!!!!!</a:t>
            </a:r>
          </a:p>
          <a:p>
            <a:pPr>
              <a:buNone/>
            </a:pPr>
            <a:endParaRPr lang="en-US" dirty="0" smtClean="0"/>
          </a:p>
          <a:p>
            <a:pPr>
              <a:buNone/>
            </a:pPr>
            <a:r>
              <a:rPr lang="en-US" dirty="0" smtClean="0"/>
              <a:t>Photosynthesis:</a:t>
            </a:r>
          </a:p>
          <a:p>
            <a:pPr marL="274320" lvl="1" algn="ctr">
              <a:spcBef>
                <a:spcPts val="600"/>
              </a:spcBef>
              <a:buClr>
                <a:schemeClr val="accent2"/>
              </a:buClr>
              <a:buNone/>
            </a:pPr>
            <a:r>
              <a:rPr lang="en-US" dirty="0" smtClean="0"/>
              <a:t>CO</a:t>
            </a:r>
            <a:r>
              <a:rPr lang="en-US" sz="1800" dirty="0" smtClean="0"/>
              <a:t>2</a:t>
            </a:r>
            <a:r>
              <a:rPr lang="en-US" dirty="0" smtClean="0"/>
              <a:t> + H</a:t>
            </a:r>
            <a:r>
              <a:rPr lang="en-US" sz="1800" dirty="0" smtClean="0"/>
              <a:t>2</a:t>
            </a:r>
            <a:r>
              <a:rPr lang="en-US" dirty="0" smtClean="0"/>
              <a:t>O + Energy </a:t>
            </a:r>
            <a:r>
              <a:rPr lang="en-US" dirty="0" smtClean="0">
                <a:sym typeface="Wingdings" pitchFamily="2" charset="2"/>
              </a:rPr>
              <a:t> C</a:t>
            </a:r>
            <a:r>
              <a:rPr lang="en-US" sz="1800" dirty="0" smtClean="0">
                <a:sym typeface="Wingdings" pitchFamily="2" charset="2"/>
              </a:rPr>
              <a:t>6</a:t>
            </a:r>
            <a:r>
              <a:rPr lang="en-US" dirty="0" smtClean="0">
                <a:sym typeface="Wingdings" pitchFamily="2" charset="2"/>
              </a:rPr>
              <a:t>H</a:t>
            </a:r>
            <a:r>
              <a:rPr lang="en-US" sz="1800" dirty="0" smtClean="0">
                <a:sym typeface="Wingdings" pitchFamily="2" charset="2"/>
              </a:rPr>
              <a:t>12</a:t>
            </a:r>
            <a:r>
              <a:rPr lang="en-US" dirty="0" smtClean="0">
                <a:sym typeface="Wingdings" pitchFamily="2" charset="2"/>
              </a:rPr>
              <a:t>O</a:t>
            </a:r>
            <a:r>
              <a:rPr lang="en-US" sz="1800" dirty="0" smtClean="0">
                <a:sym typeface="Wingdings" pitchFamily="2" charset="2"/>
              </a:rPr>
              <a:t>6</a:t>
            </a:r>
            <a:r>
              <a:rPr lang="en-US" dirty="0" smtClean="0">
                <a:sym typeface="Wingdings" pitchFamily="2" charset="2"/>
              </a:rPr>
              <a:t> + O</a:t>
            </a:r>
            <a:r>
              <a:rPr lang="en-US" sz="1800" dirty="0" smtClean="0">
                <a:sym typeface="Wingdings" pitchFamily="2" charset="2"/>
              </a:rPr>
              <a:t>2</a:t>
            </a:r>
            <a:endParaRPr lang="en-US" dirty="0" smtClean="0"/>
          </a:p>
          <a:p>
            <a:pPr algn="ctr">
              <a:buNone/>
            </a:pPr>
            <a:endParaRPr lang="en-US" dirty="0" smtClean="0"/>
          </a:p>
          <a:p>
            <a:pPr>
              <a:buNone/>
            </a:pPr>
            <a:r>
              <a:rPr lang="en-US" dirty="0" smtClean="0"/>
              <a:t>Cellular Respiration:</a:t>
            </a:r>
          </a:p>
          <a:p>
            <a:pPr marL="274320" lvl="1" algn="ctr">
              <a:spcBef>
                <a:spcPts val="600"/>
              </a:spcBef>
              <a:buClr>
                <a:schemeClr val="accent2"/>
              </a:buClr>
              <a:buNone/>
            </a:pPr>
            <a:r>
              <a:rPr lang="en-US" dirty="0" smtClean="0">
                <a:sym typeface="Wingdings" pitchFamily="2" charset="2"/>
              </a:rPr>
              <a:t>C</a:t>
            </a:r>
            <a:r>
              <a:rPr lang="en-US" sz="1600" dirty="0" smtClean="0">
                <a:sym typeface="Wingdings" pitchFamily="2" charset="2"/>
              </a:rPr>
              <a:t>6</a:t>
            </a:r>
            <a:r>
              <a:rPr lang="en-US" dirty="0" smtClean="0">
                <a:sym typeface="Wingdings" pitchFamily="2" charset="2"/>
              </a:rPr>
              <a:t>H</a:t>
            </a:r>
            <a:r>
              <a:rPr lang="en-US" sz="1600" dirty="0" smtClean="0">
                <a:sym typeface="Wingdings" pitchFamily="2" charset="2"/>
              </a:rPr>
              <a:t>12</a:t>
            </a:r>
            <a:r>
              <a:rPr lang="en-US" dirty="0" smtClean="0">
                <a:sym typeface="Wingdings" pitchFamily="2" charset="2"/>
              </a:rPr>
              <a:t>O</a:t>
            </a:r>
            <a:r>
              <a:rPr lang="en-US" sz="1600" dirty="0" smtClean="0">
                <a:sym typeface="Wingdings" pitchFamily="2" charset="2"/>
              </a:rPr>
              <a:t>6</a:t>
            </a:r>
            <a:r>
              <a:rPr lang="en-US" dirty="0" smtClean="0">
                <a:sym typeface="Wingdings" pitchFamily="2" charset="2"/>
              </a:rPr>
              <a:t> + O</a:t>
            </a:r>
            <a:r>
              <a:rPr lang="en-US" sz="1600" dirty="0" smtClean="0">
                <a:sym typeface="Wingdings" pitchFamily="2" charset="2"/>
              </a:rPr>
              <a:t>2 </a:t>
            </a:r>
            <a:r>
              <a:rPr lang="en-US" dirty="0" smtClean="0">
                <a:sym typeface="Wingdings" pitchFamily="2" charset="2"/>
              </a:rPr>
              <a:t> </a:t>
            </a:r>
            <a:r>
              <a:rPr lang="en-US" dirty="0" smtClean="0"/>
              <a:t>CO</a:t>
            </a:r>
            <a:r>
              <a:rPr lang="en-US" sz="1800" dirty="0" smtClean="0"/>
              <a:t>2</a:t>
            </a:r>
            <a:r>
              <a:rPr lang="en-US" dirty="0" smtClean="0"/>
              <a:t> + H</a:t>
            </a:r>
            <a:r>
              <a:rPr lang="en-US" sz="1800" dirty="0" smtClean="0"/>
              <a:t>2</a:t>
            </a:r>
            <a:r>
              <a:rPr lang="en-US" dirty="0" smtClean="0"/>
              <a:t>O + Energy</a:t>
            </a:r>
          </a:p>
          <a:p>
            <a:pPr>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10000" fill="hold" nodeType="withEffect">
                                  <p:stCondLst>
                                    <p:cond delay="0"/>
                                  </p:stCondLst>
                                  <p:childTnLst>
                                    <p:anim calcmode="discrete" valueType="str">
                                      <p:cBhvr>
                                        <p:cTn id="6" dur="1000" fill="hold"/>
                                        <p:tgtEl>
                                          <p:spTgt spid="2">
                                            <p:txEl>
                                              <p:pRg st="0" end="0"/>
                                            </p:txEl>
                                          </p:spTgt>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143000"/>
          </a:xfrm>
        </p:spPr>
        <p:txBody>
          <a:bodyPr>
            <a:normAutofit fontScale="90000"/>
          </a:bodyPr>
          <a:lstStyle/>
          <a:p>
            <a:r>
              <a:rPr lang="en-US" sz="4000" dirty="0" smtClean="0"/>
              <a:t>Trace the Materials in and out of the plant…</a:t>
            </a:r>
            <a:r>
              <a:rPr lang="en-US" dirty="0" smtClean="0"/>
              <a:t/>
            </a:r>
            <a:br>
              <a:rPr lang="en-US" dirty="0" smtClean="0"/>
            </a:br>
            <a:r>
              <a:rPr lang="en-US" dirty="0" smtClean="0"/>
              <a:t>6CO</a:t>
            </a:r>
            <a:r>
              <a:rPr lang="en-US" baseline="-25000" dirty="0" smtClean="0"/>
              <a:t>2 </a:t>
            </a:r>
            <a:r>
              <a:rPr lang="en-US" dirty="0" smtClean="0"/>
              <a:t>+6H</a:t>
            </a:r>
            <a:r>
              <a:rPr lang="en-US" baseline="-25000" dirty="0" smtClean="0"/>
              <a:t>2</a:t>
            </a:r>
            <a:r>
              <a:rPr lang="en-US" dirty="0" smtClean="0"/>
              <a:t>O	</a:t>
            </a:r>
            <a:r>
              <a:rPr lang="en-US" dirty="0" smtClean="0">
                <a:sym typeface="Wingdings" pitchFamily="2" charset="2"/>
              </a:rPr>
              <a:t></a:t>
            </a:r>
            <a:r>
              <a:rPr lang="en-US" dirty="0" smtClean="0"/>
              <a:t>   C</a:t>
            </a:r>
            <a:r>
              <a:rPr lang="en-US" baseline="-25000" dirty="0" smtClean="0"/>
              <a:t>6</a:t>
            </a:r>
            <a:r>
              <a:rPr lang="en-US" dirty="0" smtClean="0"/>
              <a:t>H</a:t>
            </a:r>
            <a:r>
              <a:rPr lang="en-US" baseline="-25000" dirty="0" smtClean="0"/>
              <a:t>12</a:t>
            </a:r>
            <a:r>
              <a:rPr lang="en-US" dirty="0" smtClean="0"/>
              <a:t>O</a:t>
            </a:r>
            <a:r>
              <a:rPr lang="en-US" baseline="-25000" dirty="0" smtClean="0"/>
              <a:t>6 </a:t>
            </a:r>
            <a:r>
              <a:rPr lang="en-US" dirty="0" smtClean="0"/>
              <a:t>+ 6O</a:t>
            </a:r>
            <a:r>
              <a:rPr lang="en-US" baseline="-25000" dirty="0" smtClean="0"/>
              <a:t>2</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52400"/>
            <a:ext cx="9144000" cy="1219200"/>
          </a:xfrm>
        </p:spPr>
        <p:txBody>
          <a:bodyPr>
            <a:normAutofit/>
          </a:bodyPr>
          <a:lstStyle/>
          <a:p>
            <a:r>
              <a:rPr lang="en-US" dirty="0" smtClean="0"/>
              <a:t>Must Know the Structure of the </a:t>
            </a:r>
            <a:r>
              <a:rPr lang="en-US" dirty="0" err="1" smtClean="0"/>
              <a:t>Choloroplast</a:t>
            </a:r>
            <a:endParaRPr lang="en-US" dirty="0"/>
          </a:p>
        </p:txBody>
      </p:sp>
      <p:pic>
        <p:nvPicPr>
          <p:cNvPr id="92162" name="Picture 2" descr="http://1.bp.blogspot.com/_Op3p-2x2uyA/S-PTcVEuoUI/AAAAAAAAABY/Oq9VxyhAJjA/s1600/LUV_fig4_chloroplast_v(1).gif"/>
          <p:cNvPicPr>
            <a:picLocks noChangeAspect="1" noChangeArrowheads="1"/>
          </p:cNvPicPr>
          <p:nvPr/>
        </p:nvPicPr>
        <p:blipFill>
          <a:blip r:embed="rId2" cstate="print"/>
          <a:srcRect/>
          <a:stretch>
            <a:fillRect/>
          </a:stretch>
        </p:blipFill>
        <p:spPr bwMode="auto">
          <a:xfrm>
            <a:off x="2209800" y="1371600"/>
            <a:ext cx="6643902" cy="5084370"/>
          </a:xfrm>
          <a:prstGeom prst="rect">
            <a:avLst/>
          </a:prstGeom>
          <a:noFill/>
        </p:spPr>
      </p:pic>
      <p:pic>
        <p:nvPicPr>
          <p:cNvPr id="92164" name="Picture 4" descr="http://ts3.mm.bing.net/images/thumbnail.aspx?q=1166081201558&amp;id=bf2117c44dc41c95a4d6ecb42cfc23dc&amp;url=http%3a%2f%2fsjesci.wikispaces.com%2ffile%2fview%2fchloroplasts_in_cells.jpg%2f135435153%2fchloroplasts_in_cells.jpg"/>
          <p:cNvPicPr>
            <a:picLocks noChangeAspect="1" noChangeArrowheads="1"/>
          </p:cNvPicPr>
          <p:nvPr/>
        </p:nvPicPr>
        <p:blipFill>
          <a:blip r:embed="rId3" cstate="print"/>
          <a:srcRect/>
          <a:stretch>
            <a:fillRect/>
          </a:stretch>
        </p:blipFill>
        <p:spPr bwMode="auto">
          <a:xfrm>
            <a:off x="-1524000" y="2971800"/>
            <a:ext cx="4267200" cy="320040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lstStyle/>
          <a:p>
            <a:pPr algn="ctr" eaLnBrk="1" hangingPunct="1">
              <a:defRPr/>
            </a:pPr>
            <a:r>
              <a:rPr lang="en-US" dirty="0" smtClean="0"/>
              <a:t>The </a:t>
            </a:r>
            <a:r>
              <a:rPr lang="en-US" dirty="0" err="1" smtClean="0"/>
              <a:t>choloplast</a:t>
            </a:r>
            <a:r>
              <a:rPr lang="en-US" dirty="0" smtClean="0"/>
              <a:t> as a system</a:t>
            </a:r>
          </a:p>
        </p:txBody>
      </p:sp>
      <p:pic>
        <p:nvPicPr>
          <p:cNvPr id="4" name="Picture 2" descr="http://nanobiotechnews.com/wp-content/uploads/2011/04/chloroplast.gif"/>
          <p:cNvPicPr>
            <a:picLocks noGrp="1" noChangeAspect="1" noChangeArrowheads="1"/>
          </p:cNvPicPr>
          <p:nvPr>
            <p:ph idx="1"/>
          </p:nvPr>
        </p:nvPicPr>
        <p:blipFill>
          <a:blip r:embed="rId2" cstate="print"/>
          <a:srcRect/>
          <a:stretch>
            <a:fillRect/>
          </a:stretch>
        </p:blipFill>
        <p:spPr bwMode="auto">
          <a:xfrm>
            <a:off x="0" y="2038350"/>
            <a:ext cx="3714750" cy="3067050"/>
          </a:xfrm>
          <a:prstGeom prst="rect">
            <a:avLst/>
          </a:prstGeom>
          <a:noFill/>
        </p:spPr>
      </p:pic>
      <p:sp>
        <p:nvSpPr>
          <p:cNvPr id="5" name="Rectangle 4"/>
          <p:cNvSpPr/>
          <p:nvPr/>
        </p:nvSpPr>
        <p:spPr>
          <a:xfrm>
            <a:off x="3657600" y="1981200"/>
            <a:ext cx="5486400" cy="4247317"/>
          </a:xfrm>
          <a:prstGeom prst="rect">
            <a:avLst/>
          </a:prstGeom>
        </p:spPr>
        <p:txBody>
          <a:bodyPr wrap="square">
            <a:spAutoFit/>
          </a:bodyPr>
          <a:lstStyle/>
          <a:p>
            <a:pPr marL="609600" indent="-609600" eaLnBrk="1" hangingPunct="1">
              <a:buFont typeface="Wingdings" pitchFamily="2" charset="2"/>
              <a:buNone/>
              <a:defRPr/>
            </a:pPr>
            <a:r>
              <a:rPr lang="en-US" b="1" u="sng" dirty="0" smtClean="0"/>
              <a:t>Stage 1</a:t>
            </a:r>
            <a:r>
              <a:rPr lang="en-US" b="1" dirty="0" smtClean="0"/>
              <a:t> </a:t>
            </a:r>
            <a:r>
              <a:rPr lang="en-US" dirty="0" smtClean="0"/>
              <a:t>Energy is captured from sunlight.</a:t>
            </a:r>
          </a:p>
          <a:p>
            <a:pPr marL="609600" indent="-609600" eaLnBrk="1" hangingPunct="1">
              <a:buFont typeface="Wingdings" pitchFamily="2" charset="2"/>
              <a:buNone/>
              <a:defRPr/>
            </a:pPr>
            <a:endParaRPr lang="en-US" b="1" dirty="0" smtClean="0"/>
          </a:p>
          <a:p>
            <a:pPr marL="609600" indent="-609600" eaLnBrk="1" hangingPunct="1">
              <a:buFont typeface="Wingdings" pitchFamily="2" charset="2"/>
              <a:buNone/>
              <a:defRPr/>
            </a:pPr>
            <a:endParaRPr lang="en-US" b="1" u="sng" dirty="0" smtClean="0"/>
          </a:p>
          <a:p>
            <a:pPr marL="609600" indent="-609600" eaLnBrk="1" hangingPunct="1">
              <a:buFont typeface="Wingdings" pitchFamily="2" charset="2"/>
              <a:buNone/>
              <a:defRPr/>
            </a:pPr>
            <a:endParaRPr lang="en-US" b="1" u="sng" dirty="0" smtClean="0"/>
          </a:p>
          <a:p>
            <a:pPr marL="609600" indent="-609600" eaLnBrk="1" hangingPunct="1">
              <a:buFont typeface="Wingdings" pitchFamily="2" charset="2"/>
              <a:buNone/>
              <a:defRPr/>
            </a:pPr>
            <a:r>
              <a:rPr lang="en-US" b="1" u="sng" dirty="0" smtClean="0"/>
              <a:t>Stage 2</a:t>
            </a:r>
            <a:r>
              <a:rPr lang="en-US" b="1" dirty="0" smtClean="0"/>
              <a:t> </a:t>
            </a:r>
            <a:r>
              <a:rPr lang="en-US" dirty="0" smtClean="0"/>
              <a:t>Light energy converts to chemical energy through the splitting of water (H</a:t>
            </a:r>
            <a:r>
              <a:rPr lang="en-US" sz="1400" dirty="0" smtClean="0"/>
              <a:t>2</a:t>
            </a:r>
            <a:r>
              <a:rPr lang="en-US" dirty="0" smtClean="0"/>
              <a:t>O), which is temporarily stored in ATP and the energy carrier molecule NAD</a:t>
            </a:r>
            <a:r>
              <a:rPr lang="en-US" u="sng" dirty="0" smtClean="0"/>
              <a:t>P</a:t>
            </a:r>
            <a:r>
              <a:rPr lang="en-US" dirty="0" smtClean="0"/>
              <a:t>H.  O</a:t>
            </a:r>
            <a:r>
              <a:rPr lang="en-US" sz="1400" dirty="0" smtClean="0"/>
              <a:t>2</a:t>
            </a:r>
            <a:r>
              <a:rPr lang="en-US" dirty="0" smtClean="0"/>
              <a:t> is an output.</a:t>
            </a:r>
          </a:p>
          <a:p>
            <a:pPr marL="609600" indent="-609600" eaLnBrk="1" hangingPunct="1">
              <a:buFont typeface="Wingdings" pitchFamily="2" charset="2"/>
              <a:buNone/>
              <a:defRPr/>
            </a:pPr>
            <a:endParaRPr lang="en-US" dirty="0" smtClean="0"/>
          </a:p>
          <a:p>
            <a:pPr marL="609600" indent="-609600" eaLnBrk="1" hangingPunct="1">
              <a:buFont typeface="Wingdings" pitchFamily="2" charset="2"/>
              <a:buNone/>
              <a:defRPr/>
            </a:pPr>
            <a:endParaRPr lang="en-US" b="1" u="sng" dirty="0" smtClean="0"/>
          </a:p>
          <a:p>
            <a:pPr marL="609600" indent="-609600" eaLnBrk="1" hangingPunct="1">
              <a:buFont typeface="Wingdings" pitchFamily="2" charset="2"/>
              <a:buNone/>
              <a:defRPr/>
            </a:pPr>
            <a:endParaRPr lang="en-US" b="1" u="sng" dirty="0" smtClean="0"/>
          </a:p>
          <a:p>
            <a:pPr marL="609600" indent="-609600" eaLnBrk="1" hangingPunct="1">
              <a:buFont typeface="Wingdings" pitchFamily="2" charset="2"/>
              <a:buNone/>
              <a:defRPr/>
            </a:pPr>
            <a:r>
              <a:rPr lang="en-US" b="1" u="sng" dirty="0" smtClean="0"/>
              <a:t>Stage 3</a:t>
            </a:r>
            <a:r>
              <a:rPr lang="en-US" b="1" dirty="0" smtClean="0"/>
              <a:t> </a:t>
            </a:r>
            <a:r>
              <a:rPr lang="en-US" dirty="0" smtClean="0"/>
              <a:t>The chemical energy stored in ATP and NAD</a:t>
            </a:r>
            <a:r>
              <a:rPr lang="en-US" u="sng" dirty="0" smtClean="0"/>
              <a:t>P</a:t>
            </a:r>
            <a:r>
              <a:rPr lang="en-US" dirty="0" smtClean="0"/>
              <a:t>H powers the formation of organic compounds, using carbon dioxide.</a:t>
            </a:r>
          </a:p>
          <a:p>
            <a:pPr marL="609600" indent="-609600" eaLnBrk="1" hangingPunct="1">
              <a:buFont typeface="Wingdings" pitchFamily="2" charset="2"/>
              <a:buNone/>
              <a:defRPr/>
            </a:pPr>
            <a:r>
              <a:rPr lang="en-US" dirty="0" smtClean="0"/>
              <a:t>        (The Calvin or carbon fixation cycle)</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52400"/>
            <a:ext cx="9144000" cy="1219200"/>
          </a:xfrm>
        </p:spPr>
        <p:txBody>
          <a:bodyPr>
            <a:normAutofit/>
          </a:bodyPr>
          <a:lstStyle/>
          <a:p>
            <a:pPr algn="ctr"/>
            <a:r>
              <a:rPr lang="en-US" dirty="0" smtClean="0"/>
              <a:t>Must Know the formula for Photosynthesis</a:t>
            </a:r>
            <a:endParaRPr lang="en-US" dirty="0"/>
          </a:p>
        </p:txBody>
      </p:sp>
      <p:sp>
        <p:nvSpPr>
          <p:cNvPr id="2" name="Content Placeholder 1"/>
          <p:cNvSpPr>
            <a:spLocks noGrp="1"/>
          </p:cNvSpPr>
          <p:nvPr>
            <p:ph idx="1"/>
          </p:nvPr>
        </p:nvSpPr>
        <p:spPr>
          <a:xfrm>
            <a:off x="457200" y="1524000"/>
            <a:ext cx="8229600" cy="685800"/>
          </a:xfrm>
        </p:spPr>
        <p:txBody>
          <a:bodyPr>
            <a:normAutofit/>
          </a:bodyPr>
          <a:lstStyle/>
          <a:p>
            <a:pPr marL="274320" lvl="1" algn="ctr">
              <a:spcBef>
                <a:spcPts val="600"/>
              </a:spcBef>
              <a:buClr>
                <a:schemeClr val="accent2"/>
              </a:buClr>
              <a:buNone/>
            </a:pPr>
            <a:r>
              <a:rPr lang="en-US" sz="3600" dirty="0" smtClean="0"/>
              <a:t>CO</a:t>
            </a:r>
            <a:r>
              <a:rPr lang="en-US" sz="2800" dirty="0" smtClean="0"/>
              <a:t>2</a:t>
            </a:r>
            <a:r>
              <a:rPr lang="en-US" sz="3600" dirty="0" smtClean="0"/>
              <a:t> + H</a:t>
            </a:r>
            <a:r>
              <a:rPr lang="en-US" sz="2800" dirty="0" smtClean="0"/>
              <a:t>2</a:t>
            </a:r>
            <a:r>
              <a:rPr lang="en-US" sz="3600" dirty="0" smtClean="0"/>
              <a:t>O + Energy </a:t>
            </a:r>
            <a:r>
              <a:rPr lang="en-US" sz="3600" dirty="0" smtClean="0">
                <a:sym typeface="Wingdings" pitchFamily="2" charset="2"/>
              </a:rPr>
              <a:t> C</a:t>
            </a:r>
            <a:r>
              <a:rPr lang="en-US" sz="2800" dirty="0" smtClean="0">
                <a:sym typeface="Wingdings" pitchFamily="2" charset="2"/>
              </a:rPr>
              <a:t>6</a:t>
            </a:r>
            <a:r>
              <a:rPr lang="en-US" sz="3600" dirty="0" smtClean="0">
                <a:sym typeface="Wingdings" pitchFamily="2" charset="2"/>
              </a:rPr>
              <a:t>H</a:t>
            </a:r>
            <a:r>
              <a:rPr lang="en-US" sz="2800" dirty="0" smtClean="0">
                <a:sym typeface="Wingdings" pitchFamily="2" charset="2"/>
              </a:rPr>
              <a:t>12</a:t>
            </a:r>
            <a:r>
              <a:rPr lang="en-US" sz="3600" dirty="0" smtClean="0">
                <a:sym typeface="Wingdings" pitchFamily="2" charset="2"/>
              </a:rPr>
              <a:t>O</a:t>
            </a:r>
            <a:r>
              <a:rPr lang="en-US" sz="2800" dirty="0" smtClean="0">
                <a:sym typeface="Wingdings" pitchFamily="2" charset="2"/>
              </a:rPr>
              <a:t>6</a:t>
            </a:r>
            <a:r>
              <a:rPr lang="en-US" sz="3600" dirty="0" smtClean="0">
                <a:sym typeface="Wingdings" pitchFamily="2" charset="2"/>
              </a:rPr>
              <a:t> + O</a:t>
            </a:r>
            <a:r>
              <a:rPr lang="en-US" sz="2800" dirty="0" smtClean="0">
                <a:sym typeface="Wingdings" pitchFamily="2" charset="2"/>
              </a:rPr>
              <a:t>2</a:t>
            </a:r>
            <a:endParaRPr lang="en-US" sz="3600" dirty="0" smtClean="0"/>
          </a:p>
          <a:p>
            <a:pPr>
              <a:buNone/>
            </a:pPr>
            <a:endParaRPr lang="en-US" dirty="0"/>
          </a:p>
        </p:txBody>
      </p:sp>
      <p:cxnSp>
        <p:nvCxnSpPr>
          <p:cNvPr id="5" name="Straight Connector 4"/>
          <p:cNvCxnSpPr/>
          <p:nvPr/>
        </p:nvCxnSpPr>
        <p:spPr>
          <a:xfrm>
            <a:off x="762000" y="2286000"/>
            <a:ext cx="396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flipH="1" flipV="1">
            <a:off x="2133600" y="2514600"/>
            <a:ext cx="609600" cy="152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38200" y="2895600"/>
            <a:ext cx="3200400" cy="954107"/>
          </a:xfrm>
          <a:prstGeom prst="rect">
            <a:avLst/>
          </a:prstGeom>
          <a:noFill/>
        </p:spPr>
        <p:txBody>
          <a:bodyPr wrap="square" rtlCol="0">
            <a:spAutoFit/>
          </a:bodyPr>
          <a:lstStyle/>
          <a:p>
            <a:pPr algn="ctr"/>
            <a:r>
              <a:rPr lang="en-US" sz="2800" dirty="0" smtClean="0"/>
              <a:t>Reactants</a:t>
            </a:r>
          </a:p>
          <a:p>
            <a:pPr algn="ctr"/>
            <a:r>
              <a:rPr lang="en-US" sz="2800" dirty="0" smtClean="0"/>
              <a:t>(Inputs)</a:t>
            </a:r>
            <a:endParaRPr lang="en-US" sz="2800" dirty="0"/>
          </a:p>
        </p:txBody>
      </p:sp>
      <p:cxnSp>
        <p:nvCxnSpPr>
          <p:cNvPr id="9" name="Straight Connector 8"/>
          <p:cNvCxnSpPr/>
          <p:nvPr/>
        </p:nvCxnSpPr>
        <p:spPr>
          <a:xfrm>
            <a:off x="5181600" y="2286000"/>
            <a:ext cx="396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flipH="1" flipV="1">
            <a:off x="6553200" y="2514600"/>
            <a:ext cx="609600" cy="152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257800" y="2895600"/>
            <a:ext cx="3200400" cy="954107"/>
          </a:xfrm>
          <a:prstGeom prst="rect">
            <a:avLst/>
          </a:prstGeom>
          <a:noFill/>
        </p:spPr>
        <p:txBody>
          <a:bodyPr wrap="square" rtlCol="0">
            <a:spAutoFit/>
          </a:bodyPr>
          <a:lstStyle/>
          <a:p>
            <a:pPr algn="ctr"/>
            <a:r>
              <a:rPr lang="en-US" sz="2800" dirty="0" smtClean="0"/>
              <a:t>Products</a:t>
            </a:r>
          </a:p>
          <a:p>
            <a:pPr algn="ctr"/>
            <a:r>
              <a:rPr lang="en-US" sz="2800" dirty="0" smtClean="0"/>
              <a:t>(Outputs)</a:t>
            </a:r>
            <a:endParaRPr lang="en-US" sz="2800" dirty="0"/>
          </a:p>
        </p:txBody>
      </p:sp>
      <p:pic>
        <p:nvPicPr>
          <p:cNvPr id="94210" name="Picture 2" descr="http://image.made-in-china.com/2f0j00cCuEYhvPqBzQ/Roof-Top-Towers.jpg"/>
          <p:cNvPicPr>
            <a:picLocks noChangeAspect="1" noChangeArrowheads="1"/>
          </p:cNvPicPr>
          <p:nvPr/>
        </p:nvPicPr>
        <p:blipFill>
          <a:blip r:embed="rId2" cstate="print"/>
          <a:srcRect/>
          <a:stretch>
            <a:fillRect/>
          </a:stretch>
        </p:blipFill>
        <p:spPr bwMode="auto">
          <a:xfrm>
            <a:off x="3276600" y="2819400"/>
            <a:ext cx="2752725" cy="3667125"/>
          </a:xfrm>
          <a:prstGeom prst="rect">
            <a:avLst/>
          </a:prstGeom>
          <a:noFill/>
        </p:spPr>
      </p:pic>
      <p:cxnSp>
        <p:nvCxnSpPr>
          <p:cNvPr id="14" name="Straight Arrow Connector 13"/>
          <p:cNvCxnSpPr>
            <a:stCxn id="15" idx="3"/>
          </p:cNvCxnSpPr>
          <p:nvPr/>
        </p:nvCxnSpPr>
        <p:spPr>
          <a:xfrm>
            <a:off x="2895600" y="4757410"/>
            <a:ext cx="609600" cy="195590"/>
          </a:xfrm>
          <a:prstGeom prst="straightConnector1">
            <a:avLst/>
          </a:prstGeom>
          <a:ln w="25400">
            <a:tailEnd type="arrow"/>
          </a:ln>
        </p:spPr>
        <p:style>
          <a:lnRef idx="1">
            <a:schemeClr val="dk1"/>
          </a:lnRef>
          <a:fillRef idx="0">
            <a:schemeClr val="dk1"/>
          </a:fillRef>
          <a:effectRef idx="0">
            <a:schemeClr val="dk1"/>
          </a:effectRef>
          <a:fontRef idx="minor">
            <a:schemeClr val="tx1"/>
          </a:fontRef>
        </p:style>
      </p:cxnSp>
      <p:sp>
        <p:nvSpPr>
          <p:cNvPr id="15" name="TextBox 14"/>
          <p:cNvSpPr txBox="1"/>
          <p:nvPr/>
        </p:nvSpPr>
        <p:spPr>
          <a:xfrm>
            <a:off x="304800" y="4495800"/>
            <a:ext cx="2590800" cy="523220"/>
          </a:xfrm>
          <a:prstGeom prst="rect">
            <a:avLst/>
          </a:prstGeom>
          <a:noFill/>
        </p:spPr>
        <p:txBody>
          <a:bodyPr wrap="square" rtlCol="0">
            <a:spAutoFit/>
          </a:bodyPr>
          <a:lstStyle/>
          <a:p>
            <a:r>
              <a:rPr lang="en-US" sz="2800" dirty="0" smtClean="0"/>
              <a:t>Energy Tower!</a:t>
            </a:r>
            <a:endParaRPr lang="en-US" sz="28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52400"/>
            <a:ext cx="8686800" cy="1219200"/>
          </a:xfrm>
        </p:spPr>
        <p:txBody>
          <a:bodyPr>
            <a:normAutofit/>
          </a:bodyPr>
          <a:lstStyle/>
          <a:p>
            <a:pPr algn="ctr"/>
            <a:r>
              <a:rPr lang="en-US" dirty="0" smtClean="0"/>
              <a:t>Must Know how the formula relates to the Chloroplast</a:t>
            </a:r>
            <a:endParaRPr lang="en-US" dirty="0"/>
          </a:p>
        </p:txBody>
      </p:sp>
      <p:pic>
        <p:nvPicPr>
          <p:cNvPr id="93186" name="Picture 2" descr="http://nanobiotechnews.com/wp-content/uploads/2011/04/chloroplast.gif"/>
          <p:cNvPicPr>
            <a:picLocks noChangeAspect="1" noChangeArrowheads="1"/>
          </p:cNvPicPr>
          <p:nvPr/>
        </p:nvPicPr>
        <p:blipFill>
          <a:blip r:embed="rId2" cstate="print"/>
          <a:srcRect/>
          <a:stretch>
            <a:fillRect/>
          </a:stretch>
        </p:blipFill>
        <p:spPr bwMode="auto">
          <a:xfrm>
            <a:off x="1676400" y="1371600"/>
            <a:ext cx="6019800" cy="4970194"/>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04800" y="5334000"/>
            <a:ext cx="8153400" cy="830997"/>
          </a:xfrm>
          <a:prstGeom prst="rect">
            <a:avLst/>
          </a:prstGeom>
          <a:noFill/>
        </p:spPr>
        <p:txBody>
          <a:bodyPr wrap="square" rtlCol="0">
            <a:spAutoFit/>
          </a:bodyPr>
          <a:lstStyle/>
          <a:p>
            <a:r>
              <a:rPr lang="en-US" sz="2400" b="1" u="sng" dirty="0" smtClean="0"/>
              <a:t>Question:</a:t>
            </a:r>
          </a:p>
          <a:p>
            <a:pPr>
              <a:buFont typeface="Arial" pitchFamily="34" charset="0"/>
              <a:buChar char="•"/>
            </a:pPr>
            <a:r>
              <a:rPr lang="en-US" sz="2400" dirty="0" smtClean="0"/>
              <a:t>  How is the chloroplast a system?</a:t>
            </a:r>
            <a:endParaRPr lang="en-US" sz="2400" dirty="0"/>
          </a:p>
        </p:txBody>
      </p:sp>
      <p:grpSp>
        <p:nvGrpSpPr>
          <p:cNvPr id="2" name="Group 28"/>
          <p:cNvGrpSpPr/>
          <p:nvPr/>
        </p:nvGrpSpPr>
        <p:grpSpPr>
          <a:xfrm>
            <a:off x="304800" y="533400"/>
            <a:ext cx="8839200" cy="2520752"/>
            <a:chOff x="533400" y="609600"/>
            <a:chExt cx="8915400" cy="4418716"/>
          </a:xfrm>
        </p:grpSpPr>
        <p:sp>
          <p:nvSpPr>
            <p:cNvPr id="4" name="Rectangle 3"/>
            <p:cNvSpPr/>
            <p:nvPr/>
          </p:nvSpPr>
          <p:spPr>
            <a:xfrm>
              <a:off x="1905000" y="609600"/>
              <a:ext cx="5943600" cy="3810000"/>
            </a:xfrm>
            <a:prstGeom prst="rect">
              <a:avLst/>
            </a:prstGeom>
            <a:ln w="635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362200" y="1295400"/>
              <a:ext cx="2209800" cy="2133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334000" y="1295400"/>
              <a:ext cx="2133600" cy="2133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33400" y="1811763"/>
              <a:ext cx="1143000" cy="461665"/>
            </a:xfrm>
            <a:prstGeom prst="rect">
              <a:avLst/>
            </a:prstGeom>
            <a:noFill/>
          </p:spPr>
          <p:txBody>
            <a:bodyPr wrap="square" rtlCol="0">
              <a:spAutoFit/>
            </a:bodyPr>
            <a:lstStyle/>
            <a:p>
              <a:r>
                <a:rPr lang="en-US" sz="2400" dirty="0" smtClean="0"/>
                <a:t>Inputs</a:t>
              </a:r>
              <a:endParaRPr lang="en-US" sz="2400" dirty="0"/>
            </a:p>
          </p:txBody>
        </p:sp>
        <p:cxnSp>
          <p:nvCxnSpPr>
            <p:cNvPr id="15" name="Straight Arrow Connector 14"/>
            <p:cNvCxnSpPr/>
            <p:nvPr/>
          </p:nvCxnSpPr>
          <p:spPr>
            <a:xfrm>
              <a:off x="1524000" y="2286000"/>
              <a:ext cx="12192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a:off x="3581400" y="2286000"/>
              <a:ext cx="27432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a:xfrm>
              <a:off x="7162800" y="2286000"/>
              <a:ext cx="1066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8" name="TextBox 17"/>
            <p:cNvSpPr txBox="1"/>
            <p:nvPr/>
          </p:nvSpPr>
          <p:spPr>
            <a:xfrm>
              <a:off x="8077200" y="2057400"/>
              <a:ext cx="1371600" cy="461665"/>
            </a:xfrm>
            <a:prstGeom prst="rect">
              <a:avLst/>
            </a:prstGeom>
            <a:noFill/>
          </p:spPr>
          <p:txBody>
            <a:bodyPr wrap="square" rtlCol="0">
              <a:spAutoFit/>
            </a:bodyPr>
            <a:lstStyle/>
            <a:p>
              <a:r>
                <a:rPr lang="en-US" sz="2400" dirty="0" smtClean="0"/>
                <a:t>Outputs</a:t>
              </a:r>
              <a:endParaRPr lang="en-US" sz="2400" dirty="0"/>
            </a:p>
          </p:txBody>
        </p:sp>
        <p:sp>
          <p:nvSpPr>
            <p:cNvPr id="21" name="TextBox 20"/>
            <p:cNvSpPr txBox="1"/>
            <p:nvPr/>
          </p:nvSpPr>
          <p:spPr>
            <a:xfrm>
              <a:off x="5029200" y="4648200"/>
              <a:ext cx="2590800" cy="369332"/>
            </a:xfrm>
            <a:prstGeom prst="rect">
              <a:avLst/>
            </a:prstGeom>
            <a:noFill/>
          </p:spPr>
          <p:txBody>
            <a:bodyPr wrap="square" rtlCol="0">
              <a:spAutoFit/>
            </a:bodyPr>
            <a:lstStyle/>
            <a:p>
              <a:r>
                <a:rPr lang="en-US" dirty="0" smtClean="0"/>
                <a:t>Feedback Loops</a:t>
              </a:r>
              <a:endParaRPr lang="en-US" dirty="0"/>
            </a:p>
          </p:txBody>
        </p:sp>
        <p:cxnSp>
          <p:nvCxnSpPr>
            <p:cNvPr id="26" name="Straight Arrow Connector 25"/>
            <p:cNvCxnSpPr/>
            <p:nvPr/>
          </p:nvCxnSpPr>
          <p:spPr>
            <a:xfrm rot="5400000">
              <a:off x="7582694" y="3848100"/>
              <a:ext cx="1904206" cy="794"/>
            </a:xfrm>
            <a:prstGeom prst="straightConnector1">
              <a:avLst/>
            </a:prstGeom>
            <a:ln>
              <a:tailEnd type="none"/>
            </a:ln>
          </p:spPr>
          <p:style>
            <a:lnRef idx="3">
              <a:schemeClr val="dk1"/>
            </a:lnRef>
            <a:fillRef idx="0">
              <a:schemeClr val="dk1"/>
            </a:fillRef>
            <a:effectRef idx="2">
              <a:schemeClr val="dk1"/>
            </a:effectRef>
            <a:fontRef idx="minor">
              <a:schemeClr val="tx1"/>
            </a:fontRef>
          </p:style>
        </p:cxnSp>
        <p:cxnSp>
          <p:nvCxnSpPr>
            <p:cNvPr id="32" name="Straight Arrow Connector 31"/>
            <p:cNvCxnSpPr/>
            <p:nvPr/>
          </p:nvCxnSpPr>
          <p:spPr>
            <a:xfrm flipH="1" flipV="1">
              <a:off x="6934200" y="4799806"/>
              <a:ext cx="1676400" cy="1916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4" name="Straight Arrow Connector 33"/>
            <p:cNvCxnSpPr/>
            <p:nvPr/>
          </p:nvCxnSpPr>
          <p:spPr>
            <a:xfrm rot="5400000" flipH="1" flipV="1">
              <a:off x="-50321" y="3868499"/>
              <a:ext cx="2281537" cy="3809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9" name="Straight Arrow Connector 48"/>
            <p:cNvCxnSpPr/>
            <p:nvPr/>
          </p:nvCxnSpPr>
          <p:spPr>
            <a:xfrm rot="10800000" flipV="1">
              <a:off x="1066800" y="4800600"/>
              <a:ext cx="3962400" cy="43934"/>
            </a:xfrm>
            <a:prstGeom prst="straightConnector1">
              <a:avLst/>
            </a:prstGeom>
            <a:ln>
              <a:tailEnd type="none"/>
            </a:ln>
          </p:spPr>
          <p:style>
            <a:lnRef idx="3">
              <a:schemeClr val="dk1"/>
            </a:lnRef>
            <a:fillRef idx="0">
              <a:schemeClr val="dk1"/>
            </a:fillRef>
            <a:effectRef idx="2">
              <a:schemeClr val="dk1"/>
            </a:effectRef>
            <a:fontRef idx="minor">
              <a:schemeClr val="tx1"/>
            </a:fontRef>
          </p:style>
        </p:cxnSp>
      </p:grpSp>
      <p:pic>
        <p:nvPicPr>
          <p:cNvPr id="30" name="Picture 2" descr="http://nanobiotechnews.com/wp-content/uploads/2011/04/chloroplast.gif"/>
          <p:cNvPicPr>
            <a:picLocks noChangeAspect="1" noChangeArrowheads="1"/>
          </p:cNvPicPr>
          <p:nvPr/>
        </p:nvPicPr>
        <p:blipFill>
          <a:blip r:embed="rId2" cstate="print"/>
          <a:srcRect/>
          <a:stretch>
            <a:fillRect/>
          </a:stretch>
        </p:blipFill>
        <p:spPr bwMode="auto">
          <a:xfrm>
            <a:off x="5029200" y="3200400"/>
            <a:ext cx="4114800" cy="3397348"/>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3" descr="backward-button">
            <a:hlinkClick r:id="" action="ppaction://hlinkshowjump?jump=endshow" highlightClick="1"/>
          </p:cNvPr>
          <p:cNvPicPr>
            <a:picLocks noChangeAspect="1" noChangeArrowheads="1"/>
          </p:cNvPicPr>
          <p:nvPr/>
        </p:nvPicPr>
        <p:blipFill>
          <a:blip r:embed="rId2" cstate="print"/>
          <a:srcRect/>
          <a:stretch>
            <a:fillRect/>
          </a:stretch>
        </p:blipFill>
        <p:spPr bwMode="auto">
          <a:xfrm>
            <a:off x="7924800" y="6307138"/>
            <a:ext cx="530225" cy="525462"/>
          </a:xfrm>
          <a:prstGeom prst="rect">
            <a:avLst/>
          </a:prstGeom>
          <a:noFill/>
        </p:spPr>
      </p:pic>
      <p:pic>
        <p:nvPicPr>
          <p:cNvPr id="27653" name="Picture 5" descr="button">
            <a:hlinkClick r:id="" action="ppaction://hlinkshowjump?jump=nextslide" highlightClick="1"/>
          </p:cNvPr>
          <p:cNvPicPr>
            <a:picLocks noChangeAspect="1" noChangeArrowheads="1"/>
          </p:cNvPicPr>
          <p:nvPr/>
        </p:nvPicPr>
        <p:blipFill>
          <a:blip r:embed="rId3" cstate="print"/>
          <a:srcRect/>
          <a:stretch>
            <a:fillRect/>
          </a:stretch>
        </p:blipFill>
        <p:spPr bwMode="auto">
          <a:xfrm>
            <a:off x="8537575" y="6308725"/>
            <a:ext cx="530225" cy="525463"/>
          </a:xfrm>
          <a:prstGeom prst="rect">
            <a:avLst/>
          </a:prstGeom>
          <a:noFill/>
        </p:spPr>
      </p:pic>
      <p:pic>
        <p:nvPicPr>
          <p:cNvPr id="27678" name="Picture 30" descr="8B-1"/>
          <p:cNvPicPr>
            <a:picLocks noChangeAspect="1" noChangeArrowheads="1"/>
          </p:cNvPicPr>
          <p:nvPr/>
        </p:nvPicPr>
        <p:blipFill>
          <a:blip r:embed="rId4" cstate="print"/>
          <a:srcRect/>
          <a:stretch>
            <a:fillRect/>
          </a:stretch>
        </p:blipFill>
        <p:spPr bwMode="auto">
          <a:xfrm>
            <a:off x="2047875" y="1068388"/>
            <a:ext cx="5029200" cy="4138612"/>
          </a:xfrm>
          <a:prstGeom prst="rect">
            <a:avLst/>
          </a:prstGeom>
          <a:noFill/>
        </p:spPr>
      </p:pic>
    </p:spTree>
  </p:cSld>
  <p:clrMapOvr>
    <a:masterClrMapping/>
  </p:clrMapOvr>
  <p:transition>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5" name="Picture 3" descr="backward-button">
            <a:hlinkClick r:id="" action="ppaction://hlinkshowjump?jump=previousslide" highlightClick="1"/>
          </p:cNvPr>
          <p:cNvPicPr>
            <a:picLocks noChangeAspect="1" noChangeArrowheads="1"/>
          </p:cNvPicPr>
          <p:nvPr/>
        </p:nvPicPr>
        <p:blipFill>
          <a:blip r:embed="rId2" cstate="print"/>
          <a:srcRect/>
          <a:stretch>
            <a:fillRect/>
          </a:stretch>
        </p:blipFill>
        <p:spPr bwMode="auto">
          <a:xfrm>
            <a:off x="7924800" y="6307138"/>
            <a:ext cx="530225" cy="525462"/>
          </a:xfrm>
          <a:prstGeom prst="rect">
            <a:avLst/>
          </a:prstGeom>
          <a:noFill/>
        </p:spPr>
      </p:pic>
      <p:pic>
        <p:nvPicPr>
          <p:cNvPr id="44037" name="Picture 5" descr="button">
            <a:hlinkClick r:id="" action="ppaction://hlinkshowjump?jump=nextslide" highlightClick="1"/>
          </p:cNvPr>
          <p:cNvPicPr>
            <a:picLocks noChangeAspect="1" noChangeArrowheads="1"/>
          </p:cNvPicPr>
          <p:nvPr/>
        </p:nvPicPr>
        <p:blipFill>
          <a:blip r:embed="rId3" cstate="print"/>
          <a:srcRect/>
          <a:stretch>
            <a:fillRect/>
          </a:stretch>
        </p:blipFill>
        <p:spPr bwMode="auto">
          <a:xfrm>
            <a:off x="8537575" y="6308725"/>
            <a:ext cx="530225" cy="525463"/>
          </a:xfrm>
          <a:prstGeom prst="rect">
            <a:avLst/>
          </a:prstGeom>
          <a:noFill/>
        </p:spPr>
      </p:pic>
      <p:pic>
        <p:nvPicPr>
          <p:cNvPr id="44039" name="Picture 7" descr="8B-2"/>
          <p:cNvPicPr>
            <a:picLocks noChangeAspect="1" noChangeArrowheads="1"/>
          </p:cNvPicPr>
          <p:nvPr/>
        </p:nvPicPr>
        <p:blipFill>
          <a:blip r:embed="rId4" cstate="print"/>
          <a:srcRect/>
          <a:stretch>
            <a:fillRect/>
          </a:stretch>
        </p:blipFill>
        <p:spPr bwMode="auto">
          <a:xfrm>
            <a:off x="2046288" y="1066800"/>
            <a:ext cx="5029200" cy="4138613"/>
          </a:xfrm>
          <a:prstGeom prst="rect">
            <a:avLst/>
          </a:prstGeom>
          <a:noFill/>
        </p:spPr>
      </p:pic>
    </p:spTree>
  </p:cSld>
  <p:clrMapOvr>
    <a:masterClrMapping/>
  </p:clrMapOvr>
  <p:transition>
    <p:wipe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9" name="Picture 3" descr="backward-button">
            <a:hlinkClick r:id="" action="ppaction://hlinkshowjump?jump=previousslide" highlightClick="1"/>
          </p:cNvPr>
          <p:cNvPicPr>
            <a:picLocks noChangeAspect="1" noChangeArrowheads="1"/>
          </p:cNvPicPr>
          <p:nvPr/>
        </p:nvPicPr>
        <p:blipFill>
          <a:blip r:embed="rId2" cstate="print"/>
          <a:srcRect/>
          <a:stretch>
            <a:fillRect/>
          </a:stretch>
        </p:blipFill>
        <p:spPr bwMode="auto">
          <a:xfrm>
            <a:off x="7924800" y="6307138"/>
            <a:ext cx="530225" cy="525462"/>
          </a:xfrm>
          <a:prstGeom prst="rect">
            <a:avLst/>
          </a:prstGeom>
          <a:noFill/>
        </p:spPr>
      </p:pic>
      <p:pic>
        <p:nvPicPr>
          <p:cNvPr id="45061" name="Picture 5" descr="button">
            <a:hlinkClick r:id="" action="ppaction://hlinkshowjump?jump=nextslide" highlightClick="1"/>
          </p:cNvPr>
          <p:cNvPicPr>
            <a:picLocks noChangeAspect="1" noChangeArrowheads="1"/>
          </p:cNvPicPr>
          <p:nvPr/>
        </p:nvPicPr>
        <p:blipFill>
          <a:blip r:embed="rId3" cstate="print"/>
          <a:srcRect/>
          <a:stretch>
            <a:fillRect/>
          </a:stretch>
        </p:blipFill>
        <p:spPr bwMode="auto">
          <a:xfrm>
            <a:off x="8537575" y="6308725"/>
            <a:ext cx="530225" cy="525463"/>
          </a:xfrm>
          <a:prstGeom prst="rect">
            <a:avLst/>
          </a:prstGeom>
          <a:noFill/>
        </p:spPr>
      </p:pic>
      <p:pic>
        <p:nvPicPr>
          <p:cNvPr id="45064" name="Picture 8" descr="8B-3"/>
          <p:cNvPicPr>
            <a:picLocks noChangeAspect="1" noChangeArrowheads="1"/>
          </p:cNvPicPr>
          <p:nvPr/>
        </p:nvPicPr>
        <p:blipFill>
          <a:blip r:embed="rId4" cstate="print"/>
          <a:srcRect/>
          <a:stretch>
            <a:fillRect/>
          </a:stretch>
        </p:blipFill>
        <p:spPr bwMode="auto">
          <a:xfrm>
            <a:off x="2047875" y="1066800"/>
            <a:ext cx="5029200" cy="4138613"/>
          </a:xfrm>
          <a:prstGeom prst="rect">
            <a:avLst/>
          </a:prstGeom>
          <a:noFill/>
        </p:spPr>
      </p:pic>
    </p:spTree>
  </p:cSld>
  <p:clrMapOvr>
    <a:masterClrMapping/>
  </p:clrMapOvr>
  <p:transition>
    <p:wipe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8" name="Text Box 10"/>
          <p:cNvSpPr txBox="1">
            <a:spLocks noChangeArrowheads="1"/>
          </p:cNvSpPr>
          <p:nvPr/>
        </p:nvSpPr>
        <p:spPr bwMode="auto">
          <a:xfrm>
            <a:off x="228600" y="5159375"/>
            <a:ext cx="8686800" cy="427038"/>
          </a:xfrm>
          <a:prstGeom prst="rect">
            <a:avLst/>
          </a:prstGeom>
          <a:noFill/>
          <a:ln w="9525" algn="ctr">
            <a:noFill/>
            <a:miter lim="800000"/>
            <a:headEnd/>
            <a:tailEnd/>
          </a:ln>
          <a:effectLst/>
        </p:spPr>
        <p:txBody>
          <a:bodyPr>
            <a:spAutoFit/>
          </a:bodyPr>
          <a:lstStyle/>
          <a:p>
            <a:pPr marL="350838" indent="-342900">
              <a:lnSpc>
                <a:spcPct val="90000"/>
              </a:lnSpc>
              <a:spcBef>
                <a:spcPct val="20000"/>
              </a:spcBef>
              <a:spcAft>
                <a:spcPct val="20000"/>
              </a:spcAft>
              <a:tabLst>
                <a:tab pos="1371600" algn="l"/>
              </a:tabLst>
            </a:pPr>
            <a:r>
              <a:rPr lang="en-US" sz="2000"/>
              <a:t>1.	For each of the two main stages of photosynthesis, identify the inputs.</a:t>
            </a:r>
          </a:p>
        </p:txBody>
      </p:sp>
      <p:sp>
        <p:nvSpPr>
          <p:cNvPr id="43019" name="Text Box 11"/>
          <p:cNvSpPr txBox="1">
            <a:spLocks noChangeArrowheads="1"/>
          </p:cNvSpPr>
          <p:nvPr/>
        </p:nvSpPr>
        <p:spPr bwMode="auto">
          <a:xfrm>
            <a:off x="219075" y="5557838"/>
            <a:ext cx="8772525" cy="915987"/>
          </a:xfrm>
          <a:prstGeom prst="rect">
            <a:avLst/>
          </a:prstGeom>
          <a:noFill/>
          <a:ln w="9525" algn="ctr">
            <a:noFill/>
            <a:miter lim="800000"/>
            <a:headEnd/>
            <a:tailEnd/>
          </a:ln>
          <a:effectLst/>
        </p:spPr>
        <p:txBody>
          <a:bodyPr>
            <a:spAutoFit/>
          </a:bodyPr>
          <a:lstStyle/>
          <a:p>
            <a:pPr marL="350838" indent="-342900">
              <a:lnSpc>
                <a:spcPct val="90000"/>
              </a:lnSpc>
              <a:spcBef>
                <a:spcPct val="20000"/>
              </a:spcBef>
              <a:spcAft>
                <a:spcPct val="20000"/>
              </a:spcAft>
              <a:tabLst>
                <a:tab pos="1485900" algn="l"/>
              </a:tabLst>
            </a:pPr>
            <a:r>
              <a:rPr lang="en-US" sz="2000">
                <a:solidFill>
                  <a:srgbClr val="FF0000"/>
                </a:solidFill>
              </a:rPr>
              <a:t>	Inputs of the light reactions are light and water, and ADP, P, and NADP</a:t>
            </a:r>
            <a:r>
              <a:rPr lang="en-US" sz="2000" baseline="30000">
                <a:solidFill>
                  <a:srgbClr val="FF0000"/>
                </a:solidFill>
              </a:rPr>
              <a:t>+</a:t>
            </a:r>
            <a:r>
              <a:rPr lang="en-US" sz="2000">
                <a:solidFill>
                  <a:srgbClr val="FF0000"/>
                </a:solidFill>
              </a:rPr>
              <a:t> from the Calvin cycle. Inputs of the Calvin cycle are CO</a:t>
            </a:r>
            <a:r>
              <a:rPr lang="en-US" sz="2000" baseline="-30000">
                <a:solidFill>
                  <a:srgbClr val="FF0000"/>
                </a:solidFill>
              </a:rPr>
              <a:t>2</a:t>
            </a:r>
            <a:r>
              <a:rPr lang="en-US" sz="2000">
                <a:solidFill>
                  <a:srgbClr val="FF0000"/>
                </a:solidFill>
              </a:rPr>
              <a:t>, and ATP and NADPH from the light reactions.</a:t>
            </a:r>
            <a:endParaRPr lang="en-US" sz="2000"/>
          </a:p>
        </p:txBody>
      </p:sp>
      <p:pic>
        <p:nvPicPr>
          <p:cNvPr id="43020" name="Picture 12" descr="8B-3"/>
          <p:cNvPicPr>
            <a:picLocks noChangeAspect="1" noChangeArrowheads="1"/>
          </p:cNvPicPr>
          <p:nvPr/>
        </p:nvPicPr>
        <p:blipFill>
          <a:blip r:embed="rId2" cstate="print"/>
          <a:srcRect/>
          <a:stretch>
            <a:fillRect/>
          </a:stretch>
        </p:blipFill>
        <p:spPr bwMode="auto">
          <a:xfrm>
            <a:off x="2047875" y="1066800"/>
            <a:ext cx="5029200" cy="4138613"/>
          </a:xfrm>
          <a:prstGeom prst="rect">
            <a:avLst/>
          </a:prstGeom>
          <a:noFill/>
        </p:spPr>
      </p:pic>
      <p:pic>
        <p:nvPicPr>
          <p:cNvPr id="43011" name="Picture 3" descr="backward-button">
            <a:hlinkClick r:id="" action="ppaction://hlinkshowjump?jump=previousslide" highlightClick="1"/>
          </p:cNvPr>
          <p:cNvPicPr>
            <a:picLocks noChangeAspect="1" noChangeArrowheads="1"/>
          </p:cNvPicPr>
          <p:nvPr/>
        </p:nvPicPr>
        <p:blipFill>
          <a:blip r:embed="rId3" cstate="print"/>
          <a:srcRect/>
          <a:stretch>
            <a:fillRect/>
          </a:stretch>
        </p:blipFill>
        <p:spPr bwMode="auto">
          <a:xfrm>
            <a:off x="7924800" y="6307138"/>
            <a:ext cx="530225" cy="525462"/>
          </a:xfrm>
          <a:prstGeom prst="rect">
            <a:avLst/>
          </a:prstGeom>
          <a:noFill/>
        </p:spPr>
      </p:pic>
      <p:pic>
        <p:nvPicPr>
          <p:cNvPr id="43013" name="Picture 5" descr="button">
            <a:hlinkClick r:id="" action="ppaction://hlinkshowjump?jump=nextslide" highlightClick="1"/>
          </p:cNvPr>
          <p:cNvPicPr>
            <a:picLocks noChangeAspect="1" noChangeArrowheads="1"/>
          </p:cNvPicPr>
          <p:nvPr/>
        </p:nvPicPr>
        <p:blipFill>
          <a:blip r:embed="rId4" cstate="print"/>
          <a:srcRect/>
          <a:stretch>
            <a:fillRect/>
          </a:stretch>
        </p:blipFill>
        <p:spPr bwMode="auto">
          <a:xfrm>
            <a:off x="8537575" y="6308725"/>
            <a:ext cx="530225" cy="525463"/>
          </a:xfrm>
          <a:prstGeom prst="rect">
            <a:avLst/>
          </a:prstGeom>
          <a:noFill/>
        </p:spPr>
      </p:pic>
      <p:pic>
        <p:nvPicPr>
          <p:cNvPr id="43022" name="Picture 14" descr="click here"/>
          <p:cNvPicPr>
            <a:picLocks noChangeAspect="1" noChangeArrowheads="1"/>
          </p:cNvPicPr>
          <p:nvPr/>
        </p:nvPicPr>
        <p:blipFill>
          <a:blip r:embed="rId5" cstate="print"/>
          <a:srcRect/>
          <a:stretch>
            <a:fillRect/>
          </a:stretch>
        </p:blipFill>
        <p:spPr bwMode="auto">
          <a:xfrm>
            <a:off x="3810000" y="6515100"/>
            <a:ext cx="1508125" cy="31115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3018">
                                            <p:txEl>
                                              <p:pRg st="0" end="0"/>
                                            </p:txEl>
                                          </p:spTgt>
                                        </p:tgtEl>
                                        <p:attrNameLst>
                                          <p:attrName>style.visibility</p:attrName>
                                        </p:attrNameLst>
                                      </p:cBhvr>
                                      <p:to>
                                        <p:strVal val="visible"/>
                                      </p:to>
                                    </p:set>
                                    <p:animEffect transition="in" filter="wipe(left)">
                                      <p:cBhvr>
                                        <p:cTn id="7" dur="500"/>
                                        <p:tgtEl>
                                          <p:spTgt spid="43018">
                                            <p:txEl>
                                              <p:pRg st="0" end="0"/>
                                            </p:txEl>
                                          </p:spTgt>
                                        </p:tgtEl>
                                      </p:cBhvr>
                                    </p:animEffect>
                                  </p:childTnLst>
                                </p:cTn>
                              </p:par>
                            </p:childTnLst>
                          </p:cTn>
                        </p:par>
                        <p:par>
                          <p:cTn id="8" fill="hold">
                            <p:stCondLst>
                              <p:cond delay="500"/>
                            </p:stCondLst>
                            <p:childTnLst>
                              <p:par>
                                <p:cTn id="9" presetID="4" presetClass="entr" presetSubtype="32" fill="hold" nodeType="afterEffect">
                                  <p:stCondLst>
                                    <p:cond delay="0"/>
                                  </p:stCondLst>
                                  <p:childTnLst>
                                    <p:set>
                                      <p:cBhvr>
                                        <p:cTn id="10" dur="1" fill="hold">
                                          <p:stCondLst>
                                            <p:cond delay="0"/>
                                          </p:stCondLst>
                                        </p:cTn>
                                        <p:tgtEl>
                                          <p:spTgt spid="43022"/>
                                        </p:tgtEl>
                                        <p:attrNameLst>
                                          <p:attrName>style.visibility</p:attrName>
                                        </p:attrNameLst>
                                      </p:cBhvr>
                                      <p:to>
                                        <p:strVal val="visible"/>
                                      </p:to>
                                    </p:set>
                                    <p:animEffect transition="in" filter="box(out)">
                                      <p:cBhvr>
                                        <p:cTn id="11" dur="500"/>
                                        <p:tgtEl>
                                          <p:spTgt spid="43022"/>
                                        </p:tgtEl>
                                      </p:cBhvr>
                                    </p:animEffect>
                                  </p:childTnLst>
                                  <p:subTnLst>
                                    <p:set>
                                      <p:cBhvr override="childStyle">
                                        <p:cTn dur="1" fill="hold" display="0" masterRel="nextClick" afterEffect="1"/>
                                        <p:tgtEl>
                                          <p:spTgt spid="43022"/>
                                        </p:tgtEl>
                                        <p:attrNameLst>
                                          <p:attrName>style.visibility</p:attrName>
                                        </p:attrNameLst>
                                      </p:cBhvr>
                                      <p:to>
                                        <p:strVal val="hidden"/>
                                      </p:to>
                                    </p:set>
                                  </p:sub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3019">
                                            <p:txEl>
                                              <p:pRg st="0" end="0"/>
                                            </p:txEl>
                                          </p:spTgt>
                                        </p:tgtEl>
                                        <p:attrNameLst>
                                          <p:attrName>style.visibility</p:attrName>
                                        </p:attrNameLst>
                                      </p:cBhvr>
                                      <p:to>
                                        <p:strVal val="visible"/>
                                      </p:to>
                                    </p:set>
                                    <p:animEffect transition="in" filter="wipe(left)">
                                      <p:cBhvr>
                                        <p:cTn id="16" dur="500"/>
                                        <p:tgtEl>
                                          <p:spTgt spid="430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8" grpId="0" build="p"/>
      <p:bldP spid="4301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Systems Basic Structures</a:t>
            </a:r>
            <a:endParaRPr lang="en-US" dirty="0"/>
          </a:p>
        </p:txBody>
      </p:sp>
      <p:sp>
        <p:nvSpPr>
          <p:cNvPr id="4" name="Rectangle 3"/>
          <p:cNvSpPr/>
          <p:nvPr/>
        </p:nvSpPr>
        <p:spPr>
          <a:xfrm>
            <a:off x="1752600" y="1981200"/>
            <a:ext cx="5943600" cy="3810000"/>
          </a:xfrm>
          <a:prstGeom prst="rect">
            <a:avLst/>
          </a:prstGeom>
          <a:ln w="635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a:stCxn id="7" idx="1"/>
          </p:cNvCxnSpPr>
          <p:nvPr/>
        </p:nvCxnSpPr>
        <p:spPr>
          <a:xfrm rot="10800000" flipH="1" flipV="1">
            <a:off x="304800" y="1678634"/>
            <a:ext cx="1371600" cy="18265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04800" y="1447801"/>
            <a:ext cx="5257800" cy="461665"/>
          </a:xfrm>
          <a:prstGeom prst="rect">
            <a:avLst/>
          </a:prstGeom>
          <a:noFill/>
        </p:spPr>
        <p:txBody>
          <a:bodyPr wrap="square" rtlCol="0">
            <a:spAutoFit/>
          </a:bodyPr>
          <a:lstStyle/>
          <a:p>
            <a:pPr marL="342900" indent="-342900">
              <a:buFont typeface="+mj-lt"/>
              <a:buAutoNum type="arabicPeriod"/>
            </a:pPr>
            <a:r>
              <a:rPr lang="en-US" sz="2400" dirty="0" smtClean="0"/>
              <a:t>All Systems must have </a:t>
            </a:r>
            <a:r>
              <a:rPr lang="en-US" sz="2400" b="1" dirty="0" smtClean="0"/>
              <a:t>boundaries</a:t>
            </a:r>
            <a:endParaRPr lang="en-US" sz="2400" b="1" dirty="0"/>
          </a:p>
        </p:txBody>
      </p:sp>
      <p:sp>
        <p:nvSpPr>
          <p:cNvPr id="8" name="TextBox 7"/>
          <p:cNvSpPr txBox="1"/>
          <p:nvPr/>
        </p:nvSpPr>
        <p:spPr>
          <a:xfrm>
            <a:off x="304800" y="5867400"/>
            <a:ext cx="8153400" cy="646331"/>
          </a:xfrm>
          <a:prstGeom prst="rect">
            <a:avLst/>
          </a:prstGeom>
          <a:noFill/>
        </p:spPr>
        <p:txBody>
          <a:bodyPr wrap="square" rtlCol="0">
            <a:spAutoFit/>
          </a:bodyPr>
          <a:lstStyle/>
          <a:p>
            <a:r>
              <a:rPr lang="en-US" b="1" u="sng" dirty="0" smtClean="0"/>
              <a:t>Question:</a:t>
            </a:r>
          </a:p>
          <a:p>
            <a:pPr>
              <a:buFont typeface="Arial" pitchFamily="34" charset="0"/>
              <a:buChar char="•"/>
            </a:pPr>
            <a:r>
              <a:rPr lang="en-US" dirty="0" smtClean="0"/>
              <a:t>  What is the boundary for the Animal Cell?</a:t>
            </a:r>
            <a:endParaRPr lang="en-US" dirty="0"/>
          </a:p>
        </p:txBody>
      </p:sp>
      <p:cxnSp>
        <p:nvCxnSpPr>
          <p:cNvPr id="12" name="Straight Arrow Connector 11"/>
          <p:cNvCxnSpPr/>
          <p:nvPr/>
        </p:nvCxnSpPr>
        <p:spPr>
          <a:xfrm rot="10800000" flipV="1">
            <a:off x="5638800" y="1143000"/>
            <a:ext cx="11430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7-Point Star 12"/>
          <p:cNvSpPr/>
          <p:nvPr/>
        </p:nvSpPr>
        <p:spPr>
          <a:xfrm>
            <a:off x="6629400" y="228600"/>
            <a:ext cx="2514600" cy="1828800"/>
          </a:xfrm>
          <a:prstGeom prst="star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Place where chemical reactions occur</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Text Box 4"/>
          <p:cNvSpPr txBox="1">
            <a:spLocks noChangeArrowheads="1"/>
          </p:cNvSpPr>
          <p:nvPr/>
        </p:nvSpPr>
        <p:spPr bwMode="auto">
          <a:xfrm>
            <a:off x="219075" y="5553075"/>
            <a:ext cx="8924925" cy="808038"/>
          </a:xfrm>
          <a:prstGeom prst="rect">
            <a:avLst/>
          </a:prstGeom>
          <a:noFill/>
          <a:ln w="9525" algn="ctr">
            <a:noFill/>
            <a:miter lim="800000"/>
            <a:headEnd/>
            <a:tailEnd/>
          </a:ln>
          <a:effectLst/>
        </p:spPr>
        <p:txBody>
          <a:bodyPr>
            <a:spAutoFit/>
          </a:bodyPr>
          <a:lstStyle/>
          <a:p>
            <a:pPr marL="350838" indent="-342900">
              <a:lnSpc>
                <a:spcPct val="90000"/>
              </a:lnSpc>
              <a:spcBef>
                <a:spcPct val="20000"/>
              </a:spcBef>
              <a:spcAft>
                <a:spcPct val="20000"/>
              </a:spcAft>
            </a:pPr>
            <a:r>
              <a:rPr lang="en-US" sz="2000">
                <a:solidFill>
                  <a:srgbClr val="FF0000"/>
                </a:solidFill>
              </a:rPr>
              <a:t>	</a:t>
            </a:r>
            <a:r>
              <a:rPr lang="en-US" sz="1600">
                <a:solidFill>
                  <a:srgbClr val="FF0000"/>
                </a:solidFill>
              </a:rPr>
              <a:t>Outputs of the light reactions are oxygen, which is released to the atmosphere, and ATP and NADPH, which go into the Calvin cycle. Outputs of the Calvin cycle are ADP, P, and NADP</a:t>
            </a:r>
            <a:r>
              <a:rPr lang="en-US" sz="1600" baseline="30000">
                <a:solidFill>
                  <a:srgbClr val="FF0000"/>
                </a:solidFill>
              </a:rPr>
              <a:t>+</a:t>
            </a:r>
            <a:r>
              <a:rPr lang="en-US" sz="1600">
                <a:solidFill>
                  <a:srgbClr val="FF0000"/>
                </a:solidFill>
              </a:rPr>
              <a:t>, which go into the light reactions, and sugar, which is used by the plant.</a:t>
            </a:r>
            <a:endParaRPr lang="en-US" sz="1600"/>
          </a:p>
        </p:txBody>
      </p:sp>
      <p:pic>
        <p:nvPicPr>
          <p:cNvPr id="46085" name="Picture 5" descr="8B-3"/>
          <p:cNvPicPr>
            <a:picLocks noChangeAspect="1" noChangeArrowheads="1"/>
          </p:cNvPicPr>
          <p:nvPr/>
        </p:nvPicPr>
        <p:blipFill>
          <a:blip r:embed="rId2" cstate="print"/>
          <a:srcRect/>
          <a:stretch>
            <a:fillRect/>
          </a:stretch>
        </p:blipFill>
        <p:spPr bwMode="auto">
          <a:xfrm>
            <a:off x="2047875" y="1066800"/>
            <a:ext cx="5029200" cy="4138613"/>
          </a:xfrm>
          <a:prstGeom prst="rect">
            <a:avLst/>
          </a:prstGeom>
          <a:noFill/>
        </p:spPr>
      </p:pic>
      <p:pic>
        <p:nvPicPr>
          <p:cNvPr id="46086" name="Picture 6" descr="backward-button">
            <a:hlinkClick r:id="" action="ppaction://hlinkshowjump?jump=previousslide" highlightClick="1"/>
          </p:cNvPr>
          <p:cNvPicPr>
            <a:picLocks noChangeAspect="1" noChangeArrowheads="1"/>
          </p:cNvPicPr>
          <p:nvPr/>
        </p:nvPicPr>
        <p:blipFill>
          <a:blip r:embed="rId3" cstate="print"/>
          <a:srcRect/>
          <a:stretch>
            <a:fillRect/>
          </a:stretch>
        </p:blipFill>
        <p:spPr bwMode="auto">
          <a:xfrm>
            <a:off x="7924800" y="6307138"/>
            <a:ext cx="530225" cy="525462"/>
          </a:xfrm>
          <a:prstGeom prst="rect">
            <a:avLst/>
          </a:prstGeom>
          <a:noFill/>
        </p:spPr>
      </p:pic>
      <p:pic>
        <p:nvPicPr>
          <p:cNvPr id="46088" name="Picture 8" descr="button">
            <a:hlinkClick r:id="" action="ppaction://hlinkshowjump?jump=endshow" highlightClick="1"/>
          </p:cNvPr>
          <p:cNvPicPr>
            <a:picLocks noChangeAspect="1" noChangeArrowheads="1"/>
          </p:cNvPicPr>
          <p:nvPr/>
        </p:nvPicPr>
        <p:blipFill>
          <a:blip r:embed="rId4" cstate="print"/>
          <a:srcRect/>
          <a:stretch>
            <a:fillRect/>
          </a:stretch>
        </p:blipFill>
        <p:spPr bwMode="auto">
          <a:xfrm>
            <a:off x="8537575" y="6308725"/>
            <a:ext cx="530225" cy="525463"/>
          </a:xfrm>
          <a:prstGeom prst="rect">
            <a:avLst/>
          </a:prstGeom>
          <a:noFill/>
        </p:spPr>
      </p:pic>
      <p:sp>
        <p:nvSpPr>
          <p:cNvPr id="46083" name="Text Box 3"/>
          <p:cNvSpPr txBox="1">
            <a:spLocks noChangeArrowheads="1"/>
          </p:cNvSpPr>
          <p:nvPr/>
        </p:nvSpPr>
        <p:spPr bwMode="auto">
          <a:xfrm>
            <a:off x="228600" y="5154613"/>
            <a:ext cx="8686800" cy="427037"/>
          </a:xfrm>
          <a:prstGeom prst="rect">
            <a:avLst/>
          </a:prstGeom>
          <a:noFill/>
          <a:ln w="9525" algn="ctr">
            <a:noFill/>
            <a:miter lim="800000"/>
            <a:headEnd/>
            <a:tailEnd/>
          </a:ln>
          <a:effectLst/>
        </p:spPr>
        <p:txBody>
          <a:bodyPr>
            <a:spAutoFit/>
          </a:bodyPr>
          <a:lstStyle/>
          <a:p>
            <a:pPr marL="350838" indent="-342900">
              <a:lnSpc>
                <a:spcPct val="90000"/>
              </a:lnSpc>
              <a:spcBef>
                <a:spcPct val="20000"/>
              </a:spcBef>
              <a:spcAft>
                <a:spcPct val="20000"/>
              </a:spcAft>
              <a:tabLst>
                <a:tab pos="1371600" algn="l"/>
              </a:tabLst>
            </a:pPr>
            <a:r>
              <a:rPr lang="en-US" sz="2000"/>
              <a:t>2.	Identify the outputs for each stage, and tell how each is used.</a:t>
            </a:r>
          </a:p>
        </p:txBody>
      </p:sp>
      <p:pic>
        <p:nvPicPr>
          <p:cNvPr id="46091" name="Picture 11" descr="click here"/>
          <p:cNvPicPr>
            <a:picLocks noChangeAspect="1" noChangeArrowheads="1"/>
          </p:cNvPicPr>
          <p:nvPr/>
        </p:nvPicPr>
        <p:blipFill>
          <a:blip r:embed="rId5" cstate="print"/>
          <a:srcRect/>
          <a:stretch>
            <a:fillRect/>
          </a:stretch>
        </p:blipFill>
        <p:spPr bwMode="auto">
          <a:xfrm>
            <a:off x="3810000" y="6515100"/>
            <a:ext cx="1508125" cy="31115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Effect transition="in" filter="wipe(left)">
                                      <p:cBhvr>
                                        <p:cTn id="7" dur="500"/>
                                        <p:tgtEl>
                                          <p:spTgt spid="46083">
                                            <p:txEl>
                                              <p:pRg st="0" end="0"/>
                                            </p:txEl>
                                          </p:spTgt>
                                        </p:tgtEl>
                                      </p:cBhvr>
                                    </p:animEffect>
                                  </p:childTnLst>
                                </p:cTn>
                              </p:par>
                            </p:childTnLst>
                          </p:cTn>
                        </p:par>
                        <p:par>
                          <p:cTn id="8" fill="hold">
                            <p:stCondLst>
                              <p:cond delay="500"/>
                            </p:stCondLst>
                            <p:childTnLst>
                              <p:par>
                                <p:cTn id="9" presetID="4" presetClass="entr" presetSubtype="32" fill="hold" nodeType="afterEffect">
                                  <p:stCondLst>
                                    <p:cond delay="0"/>
                                  </p:stCondLst>
                                  <p:childTnLst>
                                    <p:set>
                                      <p:cBhvr>
                                        <p:cTn id="10" dur="1" fill="hold">
                                          <p:stCondLst>
                                            <p:cond delay="0"/>
                                          </p:stCondLst>
                                        </p:cTn>
                                        <p:tgtEl>
                                          <p:spTgt spid="46091"/>
                                        </p:tgtEl>
                                        <p:attrNameLst>
                                          <p:attrName>style.visibility</p:attrName>
                                        </p:attrNameLst>
                                      </p:cBhvr>
                                      <p:to>
                                        <p:strVal val="visible"/>
                                      </p:to>
                                    </p:set>
                                    <p:animEffect transition="in" filter="box(out)">
                                      <p:cBhvr>
                                        <p:cTn id="11" dur="500"/>
                                        <p:tgtEl>
                                          <p:spTgt spid="46091"/>
                                        </p:tgtEl>
                                      </p:cBhvr>
                                    </p:animEffect>
                                  </p:childTnLst>
                                  <p:subTnLst>
                                    <p:set>
                                      <p:cBhvr override="childStyle">
                                        <p:cTn dur="1" fill="hold" display="0" masterRel="nextClick" afterEffect="1"/>
                                        <p:tgtEl>
                                          <p:spTgt spid="46091"/>
                                        </p:tgtEl>
                                        <p:attrNameLst>
                                          <p:attrName>style.visibility</p:attrName>
                                        </p:attrNameLst>
                                      </p:cBhvr>
                                      <p:to>
                                        <p:strVal val="hidden"/>
                                      </p:to>
                                    </p:set>
                                  </p:sub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6084">
                                            <p:txEl>
                                              <p:pRg st="0" end="0"/>
                                            </p:txEl>
                                          </p:spTgt>
                                        </p:tgtEl>
                                        <p:attrNameLst>
                                          <p:attrName>style.visibility</p:attrName>
                                        </p:attrNameLst>
                                      </p:cBhvr>
                                      <p:to>
                                        <p:strVal val="visible"/>
                                      </p:to>
                                    </p:set>
                                    <p:animEffect transition="in" filter="wipe(left)">
                                      <p:cBhvr>
                                        <p:cTn id="16" dur="500"/>
                                        <p:tgtEl>
                                          <p:spTgt spid="4608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4" grpId="0" build="p"/>
      <p:bldP spid="4608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609600"/>
          </a:xfrm>
        </p:spPr>
        <p:txBody>
          <a:bodyPr>
            <a:normAutofit fontScale="90000"/>
          </a:bodyPr>
          <a:lstStyle/>
          <a:p>
            <a:r>
              <a:rPr lang="en-US" dirty="0" err="1" smtClean="0"/>
              <a:t>Photosythesis</a:t>
            </a:r>
            <a:endParaRPr lang="en-US" dirty="0"/>
          </a:p>
        </p:txBody>
      </p:sp>
      <p:pic>
        <p:nvPicPr>
          <p:cNvPr id="6" name="Photosynthesis.asf">
            <a:hlinkClick r:id="" action="ppaction://media"/>
          </p:cNvPr>
          <p:cNvPicPr>
            <a:picLocks noGrp="1" noRot="1" noChangeAspect="1"/>
          </p:cNvPicPr>
          <p:nvPr>
            <p:ph idx="1"/>
            <a:videoFile r:link="rId1"/>
          </p:nvPr>
        </p:nvPicPr>
        <p:blipFill>
          <a:blip r:embed="rId3" cstate="print"/>
          <a:stretch>
            <a:fillRect/>
          </a:stretch>
        </p:blipFill>
        <p:spPr>
          <a:xfrm>
            <a:off x="438150" y="762000"/>
            <a:ext cx="8096250" cy="6072188"/>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4"/>
          <p:cNvSpPr>
            <a:spLocks noGrp="1" noChangeArrowheads="1"/>
          </p:cNvSpPr>
          <p:nvPr>
            <p:ph type="title"/>
          </p:nvPr>
        </p:nvSpPr>
        <p:spPr/>
        <p:txBody>
          <a:bodyPr/>
          <a:lstStyle/>
          <a:p>
            <a:pPr algn="ctr" eaLnBrk="1" hangingPunct="1">
              <a:defRPr/>
            </a:pPr>
            <a:r>
              <a:rPr lang="en-US" smtClean="0"/>
              <a:t>The End</a:t>
            </a:r>
          </a:p>
        </p:txBody>
      </p:sp>
      <p:pic>
        <p:nvPicPr>
          <p:cNvPr id="15363" name="Picture 6" descr="cute_animal"/>
          <p:cNvPicPr>
            <a:picLocks noChangeAspect="1" noChangeArrowheads="1"/>
          </p:cNvPicPr>
          <p:nvPr/>
        </p:nvPicPr>
        <p:blipFill>
          <a:blip r:embed="rId2" cstate="print"/>
          <a:srcRect/>
          <a:stretch>
            <a:fillRect/>
          </a:stretch>
        </p:blipFill>
        <p:spPr bwMode="auto">
          <a:xfrm>
            <a:off x="1600200" y="1676400"/>
            <a:ext cx="6553200" cy="4914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Systems Basic Structures</a:t>
            </a:r>
            <a:endParaRPr lang="en-US" dirty="0"/>
          </a:p>
        </p:txBody>
      </p:sp>
      <p:sp>
        <p:nvSpPr>
          <p:cNvPr id="4" name="Rectangle 3"/>
          <p:cNvSpPr/>
          <p:nvPr/>
        </p:nvSpPr>
        <p:spPr>
          <a:xfrm>
            <a:off x="1752600" y="1981200"/>
            <a:ext cx="5943600" cy="3810000"/>
          </a:xfrm>
          <a:prstGeom prst="rect">
            <a:avLst/>
          </a:prstGeom>
          <a:ln w="635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a:off x="304800" y="1676400"/>
            <a:ext cx="4038600" cy="1295400"/>
          </a:xfrm>
          <a:prstGeom prst="straightConnector1">
            <a:avLst/>
          </a:prstGeom>
          <a:ln w="254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04800" y="1447801"/>
            <a:ext cx="5257800" cy="461665"/>
          </a:xfrm>
          <a:prstGeom prst="rect">
            <a:avLst/>
          </a:prstGeom>
          <a:noFill/>
        </p:spPr>
        <p:txBody>
          <a:bodyPr wrap="square" rtlCol="0">
            <a:spAutoFit/>
          </a:bodyPr>
          <a:lstStyle/>
          <a:p>
            <a:pPr marL="342900" indent="-342900"/>
            <a:r>
              <a:rPr lang="en-US" sz="2400" dirty="0" smtClean="0"/>
              <a:t>2.  All systems have sub systems</a:t>
            </a:r>
            <a:endParaRPr lang="en-US" sz="2400" dirty="0"/>
          </a:p>
        </p:txBody>
      </p:sp>
      <p:sp>
        <p:nvSpPr>
          <p:cNvPr id="8" name="TextBox 7"/>
          <p:cNvSpPr txBox="1"/>
          <p:nvPr/>
        </p:nvSpPr>
        <p:spPr>
          <a:xfrm>
            <a:off x="304800" y="5867400"/>
            <a:ext cx="8153400" cy="646331"/>
          </a:xfrm>
          <a:prstGeom prst="rect">
            <a:avLst/>
          </a:prstGeom>
          <a:noFill/>
        </p:spPr>
        <p:txBody>
          <a:bodyPr wrap="square" rtlCol="0">
            <a:spAutoFit/>
          </a:bodyPr>
          <a:lstStyle/>
          <a:p>
            <a:r>
              <a:rPr lang="en-US" b="1" u="sng" dirty="0" smtClean="0"/>
              <a:t>Question:</a:t>
            </a:r>
          </a:p>
          <a:p>
            <a:pPr>
              <a:buFont typeface="Arial" pitchFamily="34" charset="0"/>
              <a:buChar char="•"/>
            </a:pPr>
            <a:r>
              <a:rPr lang="en-US" dirty="0" smtClean="0"/>
              <a:t>  What are the sub systems for the Animal Cell?</a:t>
            </a:r>
            <a:endParaRPr lang="en-US" dirty="0"/>
          </a:p>
        </p:txBody>
      </p:sp>
      <p:sp>
        <p:nvSpPr>
          <p:cNvPr id="9" name="Rectangle 8"/>
          <p:cNvSpPr/>
          <p:nvPr/>
        </p:nvSpPr>
        <p:spPr>
          <a:xfrm>
            <a:off x="2209800" y="3124200"/>
            <a:ext cx="15240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114800" y="3124200"/>
            <a:ext cx="13716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867400" y="3124200"/>
            <a:ext cx="14478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p:nvPr/>
        </p:nvCxnSpPr>
        <p:spPr>
          <a:xfrm rot="10800000" flipV="1">
            <a:off x="5638800" y="1143000"/>
            <a:ext cx="11430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7-Point Star 13"/>
          <p:cNvSpPr/>
          <p:nvPr/>
        </p:nvSpPr>
        <p:spPr>
          <a:xfrm>
            <a:off x="6629400" y="228600"/>
            <a:ext cx="2514600" cy="1828800"/>
          </a:xfrm>
          <a:prstGeom prst="star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Maybe a chain of reactions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Systems Basic Structures</a:t>
            </a:r>
            <a:endParaRPr lang="en-US" dirty="0"/>
          </a:p>
        </p:txBody>
      </p:sp>
      <p:sp>
        <p:nvSpPr>
          <p:cNvPr id="4" name="Rectangle 3"/>
          <p:cNvSpPr/>
          <p:nvPr/>
        </p:nvSpPr>
        <p:spPr>
          <a:xfrm>
            <a:off x="1752600" y="1981200"/>
            <a:ext cx="5943600" cy="3810000"/>
          </a:xfrm>
          <a:prstGeom prst="rect">
            <a:avLst/>
          </a:prstGeom>
          <a:ln w="635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a:endCxn id="12" idx="0"/>
          </p:cNvCxnSpPr>
          <p:nvPr/>
        </p:nvCxnSpPr>
        <p:spPr>
          <a:xfrm rot="16200000" flipH="1">
            <a:off x="-285750" y="2190750"/>
            <a:ext cx="1828800" cy="647700"/>
          </a:xfrm>
          <a:prstGeom prst="straightConnector1">
            <a:avLst/>
          </a:prstGeom>
          <a:ln w="254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04800" y="1447800"/>
            <a:ext cx="7620000" cy="461665"/>
          </a:xfrm>
          <a:prstGeom prst="rect">
            <a:avLst/>
          </a:prstGeom>
          <a:noFill/>
        </p:spPr>
        <p:txBody>
          <a:bodyPr wrap="square" rtlCol="0">
            <a:spAutoFit/>
          </a:bodyPr>
          <a:lstStyle/>
          <a:p>
            <a:pPr marL="342900" indent="-342900"/>
            <a:r>
              <a:rPr lang="en-US" sz="2400" dirty="0" smtClean="0"/>
              <a:t>3.  All systems (including subsystems) have inputs</a:t>
            </a:r>
            <a:endParaRPr lang="en-US" sz="2400" dirty="0"/>
          </a:p>
        </p:txBody>
      </p:sp>
      <p:sp>
        <p:nvSpPr>
          <p:cNvPr id="8" name="TextBox 7"/>
          <p:cNvSpPr txBox="1"/>
          <p:nvPr/>
        </p:nvSpPr>
        <p:spPr>
          <a:xfrm>
            <a:off x="304800" y="5867400"/>
            <a:ext cx="8153400" cy="646331"/>
          </a:xfrm>
          <a:prstGeom prst="rect">
            <a:avLst/>
          </a:prstGeom>
          <a:noFill/>
        </p:spPr>
        <p:txBody>
          <a:bodyPr wrap="square" rtlCol="0">
            <a:spAutoFit/>
          </a:bodyPr>
          <a:lstStyle/>
          <a:p>
            <a:r>
              <a:rPr lang="en-US" b="1" u="sng" dirty="0" smtClean="0"/>
              <a:t>Question:</a:t>
            </a:r>
          </a:p>
          <a:p>
            <a:pPr>
              <a:buFont typeface="Arial" pitchFamily="34" charset="0"/>
              <a:buChar char="•"/>
            </a:pPr>
            <a:r>
              <a:rPr lang="en-US" dirty="0" smtClean="0"/>
              <a:t>  What are the inputs for the Animal Cell?</a:t>
            </a:r>
            <a:endParaRPr lang="en-US" dirty="0"/>
          </a:p>
        </p:txBody>
      </p:sp>
      <p:sp>
        <p:nvSpPr>
          <p:cNvPr id="9" name="Rectangle 8"/>
          <p:cNvSpPr/>
          <p:nvPr/>
        </p:nvSpPr>
        <p:spPr>
          <a:xfrm>
            <a:off x="2209800" y="3124200"/>
            <a:ext cx="15240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114800" y="3124200"/>
            <a:ext cx="13716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867400" y="3124200"/>
            <a:ext cx="14478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381000" y="3429000"/>
            <a:ext cx="1143000" cy="461665"/>
          </a:xfrm>
          <a:prstGeom prst="rect">
            <a:avLst/>
          </a:prstGeom>
          <a:noFill/>
        </p:spPr>
        <p:txBody>
          <a:bodyPr wrap="square" rtlCol="0">
            <a:spAutoFit/>
          </a:bodyPr>
          <a:lstStyle/>
          <a:p>
            <a:r>
              <a:rPr lang="en-US" sz="2400" dirty="0" smtClean="0"/>
              <a:t>Inputs</a:t>
            </a:r>
            <a:endParaRPr lang="en-US" sz="2400" dirty="0"/>
          </a:p>
        </p:txBody>
      </p:sp>
      <p:cxnSp>
        <p:nvCxnSpPr>
          <p:cNvPr id="15" name="Straight Arrow Connector 14"/>
          <p:cNvCxnSpPr/>
          <p:nvPr/>
        </p:nvCxnSpPr>
        <p:spPr>
          <a:xfrm>
            <a:off x="1371600" y="3657600"/>
            <a:ext cx="12192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a:off x="3429000" y="3657600"/>
            <a:ext cx="1066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7" name="Straight Arrow Connector 16"/>
          <p:cNvCxnSpPr/>
          <p:nvPr/>
        </p:nvCxnSpPr>
        <p:spPr>
          <a:xfrm>
            <a:off x="5181600" y="3657600"/>
            <a:ext cx="1066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9" name="Straight Arrow Connector 18"/>
          <p:cNvCxnSpPr/>
          <p:nvPr/>
        </p:nvCxnSpPr>
        <p:spPr>
          <a:xfrm rot="10800000" flipV="1">
            <a:off x="5638800" y="1143000"/>
            <a:ext cx="11430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7-Point Star 19"/>
          <p:cNvSpPr/>
          <p:nvPr/>
        </p:nvSpPr>
        <p:spPr>
          <a:xfrm>
            <a:off x="6629400" y="228600"/>
            <a:ext cx="2514600" cy="1828800"/>
          </a:xfrm>
          <a:prstGeom prst="star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What goes in?  (Often called reactants)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Systems Basic Structures</a:t>
            </a:r>
            <a:endParaRPr lang="en-US" dirty="0"/>
          </a:p>
        </p:txBody>
      </p:sp>
      <p:sp>
        <p:nvSpPr>
          <p:cNvPr id="4" name="Rectangle 3"/>
          <p:cNvSpPr/>
          <p:nvPr/>
        </p:nvSpPr>
        <p:spPr>
          <a:xfrm>
            <a:off x="1752600" y="1981200"/>
            <a:ext cx="5943600" cy="3810000"/>
          </a:xfrm>
          <a:prstGeom prst="rect">
            <a:avLst/>
          </a:prstGeom>
          <a:ln w="635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a:stCxn id="7" idx="3"/>
            <a:endCxn id="18" idx="0"/>
          </p:cNvCxnSpPr>
          <p:nvPr/>
        </p:nvCxnSpPr>
        <p:spPr>
          <a:xfrm>
            <a:off x="7924800" y="1678633"/>
            <a:ext cx="533400" cy="1978967"/>
          </a:xfrm>
          <a:prstGeom prst="straightConnector1">
            <a:avLst/>
          </a:prstGeom>
          <a:ln w="254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04800" y="1447800"/>
            <a:ext cx="7620000" cy="461665"/>
          </a:xfrm>
          <a:prstGeom prst="rect">
            <a:avLst/>
          </a:prstGeom>
          <a:noFill/>
        </p:spPr>
        <p:txBody>
          <a:bodyPr wrap="square" rtlCol="0">
            <a:spAutoFit/>
          </a:bodyPr>
          <a:lstStyle/>
          <a:p>
            <a:pPr marL="342900" indent="-342900"/>
            <a:r>
              <a:rPr lang="en-US" sz="2400" dirty="0" smtClean="0"/>
              <a:t>4.  All systems (including subsystems) have outputs</a:t>
            </a:r>
            <a:endParaRPr lang="en-US" sz="2400" dirty="0"/>
          </a:p>
        </p:txBody>
      </p:sp>
      <p:sp>
        <p:nvSpPr>
          <p:cNvPr id="8" name="TextBox 7"/>
          <p:cNvSpPr txBox="1"/>
          <p:nvPr/>
        </p:nvSpPr>
        <p:spPr>
          <a:xfrm>
            <a:off x="304800" y="5867400"/>
            <a:ext cx="8153400" cy="646331"/>
          </a:xfrm>
          <a:prstGeom prst="rect">
            <a:avLst/>
          </a:prstGeom>
          <a:noFill/>
        </p:spPr>
        <p:txBody>
          <a:bodyPr wrap="square" rtlCol="0">
            <a:spAutoFit/>
          </a:bodyPr>
          <a:lstStyle/>
          <a:p>
            <a:r>
              <a:rPr lang="en-US" b="1" u="sng" dirty="0" smtClean="0"/>
              <a:t>Question:</a:t>
            </a:r>
          </a:p>
          <a:p>
            <a:pPr>
              <a:buFont typeface="Arial" pitchFamily="34" charset="0"/>
              <a:buChar char="•"/>
            </a:pPr>
            <a:r>
              <a:rPr lang="en-US" dirty="0" smtClean="0"/>
              <a:t>  What are the outputs for the Animal Cell?</a:t>
            </a:r>
            <a:endParaRPr lang="en-US" dirty="0"/>
          </a:p>
        </p:txBody>
      </p:sp>
      <p:sp>
        <p:nvSpPr>
          <p:cNvPr id="9" name="Rectangle 8"/>
          <p:cNvSpPr/>
          <p:nvPr/>
        </p:nvSpPr>
        <p:spPr>
          <a:xfrm>
            <a:off x="2209800" y="3124200"/>
            <a:ext cx="15240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114800" y="3124200"/>
            <a:ext cx="13716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867400" y="3124200"/>
            <a:ext cx="14478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381000" y="3429000"/>
            <a:ext cx="1143000" cy="461665"/>
          </a:xfrm>
          <a:prstGeom prst="rect">
            <a:avLst/>
          </a:prstGeom>
          <a:noFill/>
        </p:spPr>
        <p:txBody>
          <a:bodyPr wrap="square" rtlCol="0">
            <a:spAutoFit/>
          </a:bodyPr>
          <a:lstStyle/>
          <a:p>
            <a:r>
              <a:rPr lang="en-US" sz="2400" dirty="0" smtClean="0"/>
              <a:t>Inputs</a:t>
            </a:r>
            <a:endParaRPr lang="en-US" sz="2400" dirty="0"/>
          </a:p>
        </p:txBody>
      </p:sp>
      <p:cxnSp>
        <p:nvCxnSpPr>
          <p:cNvPr id="15" name="Straight Arrow Connector 14"/>
          <p:cNvCxnSpPr/>
          <p:nvPr/>
        </p:nvCxnSpPr>
        <p:spPr>
          <a:xfrm>
            <a:off x="1371600" y="3657600"/>
            <a:ext cx="12192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a:off x="3429000" y="3657600"/>
            <a:ext cx="1066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7" name="Straight Arrow Connector 16"/>
          <p:cNvCxnSpPr/>
          <p:nvPr/>
        </p:nvCxnSpPr>
        <p:spPr>
          <a:xfrm>
            <a:off x="5181600" y="3657600"/>
            <a:ext cx="1066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a:xfrm>
            <a:off x="7010400" y="3657600"/>
            <a:ext cx="1066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8" name="TextBox 17"/>
          <p:cNvSpPr txBox="1"/>
          <p:nvPr/>
        </p:nvSpPr>
        <p:spPr>
          <a:xfrm>
            <a:off x="7772400" y="3657600"/>
            <a:ext cx="1371600" cy="461665"/>
          </a:xfrm>
          <a:prstGeom prst="rect">
            <a:avLst/>
          </a:prstGeom>
          <a:noFill/>
        </p:spPr>
        <p:txBody>
          <a:bodyPr wrap="square" rtlCol="0">
            <a:spAutoFit/>
          </a:bodyPr>
          <a:lstStyle/>
          <a:p>
            <a:r>
              <a:rPr lang="en-US" sz="2400" dirty="0" smtClean="0"/>
              <a:t>Outputs</a:t>
            </a:r>
            <a:endParaRPr lang="en-US" sz="2400" dirty="0"/>
          </a:p>
        </p:txBody>
      </p:sp>
      <p:cxnSp>
        <p:nvCxnSpPr>
          <p:cNvPr id="21" name="Straight Arrow Connector 20"/>
          <p:cNvCxnSpPr/>
          <p:nvPr/>
        </p:nvCxnSpPr>
        <p:spPr>
          <a:xfrm rot="10800000" flipV="1">
            <a:off x="5638800" y="1143000"/>
            <a:ext cx="11430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7-Point Star 21"/>
          <p:cNvSpPr/>
          <p:nvPr/>
        </p:nvSpPr>
        <p:spPr>
          <a:xfrm>
            <a:off x="6629400" y="228600"/>
            <a:ext cx="2514600" cy="1828800"/>
          </a:xfrm>
          <a:prstGeom prst="star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What goes out?  (Often called products)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52600" y="1981200"/>
            <a:ext cx="5943600" cy="3810000"/>
          </a:xfrm>
          <a:prstGeom prst="rect">
            <a:avLst/>
          </a:prstGeom>
          <a:ln w="635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a:stCxn id="7" idx="2"/>
          </p:cNvCxnSpPr>
          <p:nvPr/>
        </p:nvCxnSpPr>
        <p:spPr>
          <a:xfrm rot="16200000" flipH="1">
            <a:off x="3202633" y="2821632"/>
            <a:ext cx="4034135" cy="2209800"/>
          </a:xfrm>
          <a:prstGeom prst="straightConnector1">
            <a:avLst/>
          </a:prstGeom>
          <a:ln w="254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04800" y="1447800"/>
            <a:ext cx="7620000" cy="461665"/>
          </a:xfrm>
          <a:prstGeom prst="rect">
            <a:avLst/>
          </a:prstGeom>
          <a:noFill/>
        </p:spPr>
        <p:txBody>
          <a:bodyPr wrap="square" rtlCol="0">
            <a:spAutoFit/>
          </a:bodyPr>
          <a:lstStyle/>
          <a:p>
            <a:pPr marL="342900" indent="-342900"/>
            <a:r>
              <a:rPr lang="en-US" sz="2400" dirty="0" smtClean="0"/>
              <a:t>5.  All systems have Feedback loops</a:t>
            </a:r>
            <a:endParaRPr lang="en-US" sz="2400" dirty="0"/>
          </a:p>
        </p:txBody>
      </p:sp>
      <p:sp>
        <p:nvSpPr>
          <p:cNvPr id="8" name="TextBox 7"/>
          <p:cNvSpPr txBox="1"/>
          <p:nvPr/>
        </p:nvSpPr>
        <p:spPr>
          <a:xfrm>
            <a:off x="304800" y="5867400"/>
            <a:ext cx="8153400" cy="646331"/>
          </a:xfrm>
          <a:prstGeom prst="rect">
            <a:avLst/>
          </a:prstGeom>
          <a:noFill/>
        </p:spPr>
        <p:txBody>
          <a:bodyPr wrap="square" rtlCol="0">
            <a:spAutoFit/>
          </a:bodyPr>
          <a:lstStyle/>
          <a:p>
            <a:r>
              <a:rPr lang="en-US" b="1" u="sng" dirty="0" smtClean="0"/>
              <a:t>Question:</a:t>
            </a:r>
          </a:p>
          <a:p>
            <a:pPr>
              <a:buFont typeface="Arial" pitchFamily="34" charset="0"/>
              <a:buChar char="•"/>
            </a:pPr>
            <a:r>
              <a:rPr lang="en-US" dirty="0" smtClean="0"/>
              <a:t>  What is the feedback loops for the Animal Cell?</a:t>
            </a:r>
            <a:endParaRPr lang="en-US" dirty="0"/>
          </a:p>
        </p:txBody>
      </p:sp>
      <p:sp>
        <p:nvSpPr>
          <p:cNvPr id="9" name="Rectangle 8"/>
          <p:cNvSpPr/>
          <p:nvPr/>
        </p:nvSpPr>
        <p:spPr>
          <a:xfrm>
            <a:off x="2209800" y="3124200"/>
            <a:ext cx="15240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114800" y="3124200"/>
            <a:ext cx="13716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867400" y="3124200"/>
            <a:ext cx="14478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381000" y="3429000"/>
            <a:ext cx="1143000" cy="461665"/>
          </a:xfrm>
          <a:prstGeom prst="rect">
            <a:avLst/>
          </a:prstGeom>
          <a:noFill/>
        </p:spPr>
        <p:txBody>
          <a:bodyPr wrap="square" rtlCol="0">
            <a:spAutoFit/>
          </a:bodyPr>
          <a:lstStyle/>
          <a:p>
            <a:r>
              <a:rPr lang="en-US" sz="2400" dirty="0" smtClean="0"/>
              <a:t>Inputs</a:t>
            </a:r>
            <a:endParaRPr lang="en-US" sz="2400" dirty="0"/>
          </a:p>
        </p:txBody>
      </p:sp>
      <p:cxnSp>
        <p:nvCxnSpPr>
          <p:cNvPr id="15" name="Straight Arrow Connector 14"/>
          <p:cNvCxnSpPr/>
          <p:nvPr/>
        </p:nvCxnSpPr>
        <p:spPr>
          <a:xfrm>
            <a:off x="1371600" y="3657600"/>
            <a:ext cx="12192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a:off x="3429000" y="3657600"/>
            <a:ext cx="1066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7" name="Straight Arrow Connector 16"/>
          <p:cNvCxnSpPr/>
          <p:nvPr/>
        </p:nvCxnSpPr>
        <p:spPr>
          <a:xfrm>
            <a:off x="5181600" y="3657600"/>
            <a:ext cx="1066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a:xfrm>
            <a:off x="7010400" y="3657600"/>
            <a:ext cx="1066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8" name="TextBox 17"/>
          <p:cNvSpPr txBox="1"/>
          <p:nvPr/>
        </p:nvSpPr>
        <p:spPr>
          <a:xfrm>
            <a:off x="7772400" y="3657600"/>
            <a:ext cx="1371600" cy="461665"/>
          </a:xfrm>
          <a:prstGeom prst="rect">
            <a:avLst/>
          </a:prstGeom>
          <a:noFill/>
        </p:spPr>
        <p:txBody>
          <a:bodyPr wrap="square" rtlCol="0">
            <a:spAutoFit/>
          </a:bodyPr>
          <a:lstStyle/>
          <a:p>
            <a:r>
              <a:rPr lang="en-US" sz="2400" dirty="0" smtClean="0"/>
              <a:t>Outputs</a:t>
            </a:r>
            <a:endParaRPr lang="en-US" sz="2400" dirty="0"/>
          </a:p>
        </p:txBody>
      </p:sp>
      <p:sp>
        <p:nvSpPr>
          <p:cNvPr id="21" name="TextBox 20"/>
          <p:cNvSpPr txBox="1"/>
          <p:nvPr/>
        </p:nvSpPr>
        <p:spPr>
          <a:xfrm>
            <a:off x="4876800" y="5867400"/>
            <a:ext cx="2590800" cy="369332"/>
          </a:xfrm>
          <a:prstGeom prst="rect">
            <a:avLst/>
          </a:prstGeom>
          <a:noFill/>
        </p:spPr>
        <p:txBody>
          <a:bodyPr wrap="square" rtlCol="0">
            <a:spAutoFit/>
          </a:bodyPr>
          <a:lstStyle/>
          <a:p>
            <a:r>
              <a:rPr lang="en-US" dirty="0" smtClean="0"/>
              <a:t>Feedback Loops</a:t>
            </a:r>
            <a:endParaRPr lang="en-US" dirty="0"/>
          </a:p>
        </p:txBody>
      </p:sp>
      <p:cxnSp>
        <p:nvCxnSpPr>
          <p:cNvPr id="22" name="Straight Arrow Connector 21"/>
          <p:cNvCxnSpPr/>
          <p:nvPr/>
        </p:nvCxnSpPr>
        <p:spPr>
          <a:xfrm rot="10800000" flipV="1">
            <a:off x="5181600" y="1143000"/>
            <a:ext cx="16002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7-Point Star 22"/>
          <p:cNvSpPr/>
          <p:nvPr/>
        </p:nvSpPr>
        <p:spPr>
          <a:xfrm>
            <a:off x="5562600" y="228600"/>
            <a:ext cx="3581400" cy="1524000"/>
          </a:xfrm>
          <a:prstGeom prst="star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What converts the Outputs back into Inputs?  (Recycling)</a:t>
            </a:r>
            <a:endParaRPr lang="en-US" dirty="0"/>
          </a:p>
        </p:txBody>
      </p:sp>
      <p:cxnSp>
        <p:nvCxnSpPr>
          <p:cNvPr id="26" name="Straight Arrow Connector 25"/>
          <p:cNvCxnSpPr/>
          <p:nvPr/>
        </p:nvCxnSpPr>
        <p:spPr>
          <a:xfrm rot="5400000">
            <a:off x="7430294" y="5219700"/>
            <a:ext cx="1904206" cy="794"/>
          </a:xfrm>
          <a:prstGeom prst="straightConnector1">
            <a:avLst/>
          </a:prstGeom>
          <a:ln>
            <a:tailEnd type="none"/>
          </a:ln>
        </p:spPr>
        <p:style>
          <a:lnRef idx="3">
            <a:schemeClr val="dk1"/>
          </a:lnRef>
          <a:fillRef idx="0">
            <a:schemeClr val="dk1"/>
          </a:fillRef>
          <a:effectRef idx="2">
            <a:schemeClr val="dk1"/>
          </a:effectRef>
          <a:fontRef idx="minor">
            <a:schemeClr val="tx1"/>
          </a:fontRef>
        </p:style>
      </p:cxnSp>
      <p:cxnSp>
        <p:nvCxnSpPr>
          <p:cNvPr id="32" name="Straight Arrow Connector 31"/>
          <p:cNvCxnSpPr>
            <a:stCxn id="8" idx="3"/>
          </p:cNvCxnSpPr>
          <p:nvPr/>
        </p:nvCxnSpPr>
        <p:spPr>
          <a:xfrm flipH="1" flipV="1">
            <a:off x="6781800" y="6171406"/>
            <a:ext cx="1676400" cy="1916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4" name="Straight Arrow Connector 33"/>
          <p:cNvCxnSpPr>
            <a:endCxn id="12" idx="2"/>
          </p:cNvCxnSpPr>
          <p:nvPr/>
        </p:nvCxnSpPr>
        <p:spPr>
          <a:xfrm rot="5400000" flipH="1" flipV="1">
            <a:off x="-93017" y="4898085"/>
            <a:ext cx="2052937" cy="3809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9" name="Straight Arrow Connector 48"/>
          <p:cNvCxnSpPr>
            <a:stCxn id="21" idx="1"/>
          </p:cNvCxnSpPr>
          <p:nvPr/>
        </p:nvCxnSpPr>
        <p:spPr>
          <a:xfrm rot="10800000">
            <a:off x="914400" y="5942806"/>
            <a:ext cx="3962400" cy="109260"/>
          </a:xfrm>
          <a:prstGeom prst="straightConnector1">
            <a:avLst/>
          </a:prstGeom>
          <a:ln>
            <a:tailEnd type="none"/>
          </a:ln>
        </p:spPr>
        <p:style>
          <a:lnRef idx="3">
            <a:schemeClr val="dk1"/>
          </a:lnRef>
          <a:fillRef idx="0">
            <a:schemeClr val="dk1"/>
          </a:fillRef>
          <a:effectRef idx="2">
            <a:schemeClr val="dk1"/>
          </a:effectRef>
          <a:fontRef idx="minor">
            <a:schemeClr val="tx1"/>
          </a:fontRef>
        </p:style>
      </p:cxnSp>
      <p:sp>
        <p:nvSpPr>
          <p:cNvPr id="3" name="Title 2"/>
          <p:cNvSpPr>
            <a:spLocks noGrp="1"/>
          </p:cNvSpPr>
          <p:nvPr>
            <p:ph type="title"/>
          </p:nvPr>
        </p:nvSpPr>
        <p:spPr/>
        <p:txBody>
          <a:bodyPr/>
          <a:lstStyle/>
          <a:p>
            <a:r>
              <a:rPr lang="en-US" dirty="0" smtClean="0"/>
              <a:t>Systems Basic Structures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Obtaining Energy In the Environment</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1331</TotalTime>
  <Words>914</Words>
  <Application>Microsoft Office PowerPoint</Application>
  <PresentationFormat>On-screen Show (4:3)</PresentationFormat>
  <Paragraphs>169</Paragraphs>
  <Slides>42</Slides>
  <Notes>1</Notes>
  <HiddenSlides>0</HiddenSlides>
  <MMClips>1</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Trek</vt:lpstr>
      <vt:lpstr>Energy and the Cell</vt:lpstr>
      <vt:lpstr>To understand Science you have to understand a few key themes</vt:lpstr>
      <vt:lpstr>Matter and Energy you need to know for this unit</vt:lpstr>
      <vt:lpstr>Systems Basic Structures</vt:lpstr>
      <vt:lpstr>Systems Basic Structures</vt:lpstr>
      <vt:lpstr>Systems Basic Structures</vt:lpstr>
      <vt:lpstr>Systems Basic Structures</vt:lpstr>
      <vt:lpstr>Systems Basic Structures</vt:lpstr>
      <vt:lpstr>Obtaining Energy In the Environment</vt:lpstr>
      <vt:lpstr>Slide 10</vt:lpstr>
      <vt:lpstr>Matter v. Energy</vt:lpstr>
      <vt:lpstr>Heterotroph v. Autotroph</vt:lpstr>
      <vt:lpstr>Photosynthesis and Cellular Respiration</vt:lpstr>
      <vt:lpstr>The Energy Storing Compound</vt:lpstr>
      <vt:lpstr>How does plants function to capture Materials to make food?</vt:lpstr>
      <vt:lpstr>Photosynthesis</vt:lpstr>
      <vt:lpstr>Using the Energy of Sunlight</vt:lpstr>
      <vt:lpstr>Connecting macrosystems to microsystems</vt:lpstr>
      <vt:lpstr>Coloring Packet p. 14</vt:lpstr>
      <vt:lpstr>Vascular Tissues</vt:lpstr>
      <vt:lpstr>Photosynthesis</vt:lpstr>
      <vt:lpstr>Photosynthesis Song</vt:lpstr>
      <vt:lpstr>Moving Materials in and out of the Plant Cell Membrane</vt:lpstr>
      <vt:lpstr>Factors That Affect Photosynthesis</vt:lpstr>
      <vt:lpstr>Factors That Affect Photosynthesis</vt:lpstr>
      <vt:lpstr>Factors That Affect Photosynthesis –cont.</vt:lpstr>
      <vt:lpstr>Stoma and Guard Cells</vt:lpstr>
      <vt:lpstr>Transpiration</vt:lpstr>
      <vt:lpstr>Translocation</vt:lpstr>
      <vt:lpstr>Trace the Materials in and out of the plant… 6CO2 +6H2O    C6H12O6 + 6O2 </vt:lpstr>
      <vt:lpstr>Must Know the Structure of the Choloroplast</vt:lpstr>
      <vt:lpstr>The choloplast as a system</vt:lpstr>
      <vt:lpstr>Must Know the formula for Photosynthesis</vt:lpstr>
      <vt:lpstr>Must Know how the formula relates to the Chloroplast</vt:lpstr>
      <vt:lpstr>Slide 35</vt:lpstr>
      <vt:lpstr>Slide 36</vt:lpstr>
      <vt:lpstr>Slide 37</vt:lpstr>
      <vt:lpstr>Slide 38</vt:lpstr>
      <vt:lpstr>Slide 39</vt:lpstr>
      <vt:lpstr>Slide 40</vt:lpstr>
      <vt:lpstr>Photosythesis</vt:lpstr>
      <vt:lpstr>The End</vt:lpstr>
    </vt:vector>
  </TitlesOfParts>
  <Company>CUSD300</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and the Cell</dc:title>
  <dc:creator>User</dc:creator>
  <cp:lastModifiedBy>User</cp:lastModifiedBy>
  <cp:revision>4</cp:revision>
  <dcterms:created xsi:type="dcterms:W3CDTF">2012-02-14T16:47:34Z</dcterms:created>
  <dcterms:modified xsi:type="dcterms:W3CDTF">2012-02-15T14:58:38Z</dcterms:modified>
</cp:coreProperties>
</file>